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sldIdLst>
    <p:sldId id="292" r:id="rId2"/>
    <p:sldId id="293" r:id="rId3"/>
    <p:sldId id="256" r:id="rId4"/>
    <p:sldId id="261" r:id="rId5"/>
    <p:sldId id="294" r:id="rId6"/>
    <p:sldId id="295" r:id="rId7"/>
    <p:sldId id="273" r:id="rId8"/>
    <p:sldId id="269" r:id="rId9"/>
    <p:sldId id="296" r:id="rId10"/>
    <p:sldId id="297" r:id="rId11"/>
    <p:sldId id="275" r:id="rId12"/>
    <p:sldId id="298" r:id="rId13"/>
    <p:sldId id="299" r:id="rId14"/>
    <p:sldId id="300" r:id="rId15"/>
    <p:sldId id="301" r:id="rId16"/>
    <p:sldId id="268" r:id="rId17"/>
    <p:sldId id="270" r:id="rId18"/>
    <p:sldId id="271" r:id="rId19"/>
    <p:sldId id="274" r:id="rId20"/>
    <p:sldId id="279" r:id="rId21"/>
    <p:sldId id="280" r:id="rId22"/>
    <p:sldId id="266" r:id="rId23"/>
    <p:sldId id="262" r:id="rId24"/>
    <p:sldId id="288" r:id="rId25"/>
    <p:sldId id="282" r:id="rId26"/>
    <p:sldId id="281" r:id="rId27"/>
    <p:sldId id="302" r:id="rId28"/>
    <p:sldId id="352" r:id="rId29"/>
    <p:sldId id="353" r:id="rId30"/>
    <p:sldId id="354" r:id="rId31"/>
    <p:sldId id="355" r:id="rId32"/>
    <p:sldId id="257" r:id="rId33"/>
    <p:sldId id="303" r:id="rId34"/>
    <p:sldId id="305" r:id="rId35"/>
    <p:sldId id="304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50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258" r:id="rId81"/>
    <p:sldId id="286" r:id="rId82"/>
    <p:sldId id="368" r:id="rId83"/>
    <p:sldId id="291" r:id="rId84"/>
    <p:sldId id="351" r:id="rId85"/>
    <p:sldId id="259" r:id="rId86"/>
    <p:sldId id="356" r:id="rId87"/>
    <p:sldId id="357" r:id="rId88"/>
    <p:sldId id="358" r:id="rId89"/>
    <p:sldId id="359" r:id="rId90"/>
    <p:sldId id="360" r:id="rId91"/>
    <p:sldId id="361" r:id="rId92"/>
    <p:sldId id="362" r:id="rId93"/>
    <p:sldId id="363" r:id="rId94"/>
    <p:sldId id="364" r:id="rId95"/>
    <p:sldId id="367" r:id="rId96"/>
    <p:sldId id="260" r:id="rId97"/>
    <p:sldId id="290" r:id="rId98"/>
    <p:sldId id="365" r:id="rId99"/>
    <p:sldId id="366" r:id="rId100"/>
    <p:sldId id="369" r:id="rId101"/>
    <p:sldId id="284" r:id="rId10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F6E02B-8CC7-46A7-AD99-BD4A35450F31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D375F1-4D34-4FC3-BF3A-33D900CFE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5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BDF2A5-EB38-4031-ACD1-15858E3AEB97}" type="slidenum">
              <a:rPr lang="ru-RU" smtClean="0"/>
              <a:pPr/>
              <a:t>81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828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2193C-6B86-4A42-A057-71338BB340A8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2547A43-3AE5-4A6A-AA16-6B8E7626E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7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197C1-EADC-479A-B416-EDF6947C0B84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D21B8B6-B097-4D42-8A32-0CFE81515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7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197C1-EADC-479A-B416-EDF6947C0B84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D21B8B6-B097-4D42-8A32-0CFE81515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96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197C1-EADC-479A-B416-EDF6947C0B84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D21B8B6-B097-4D42-8A32-0CFE81515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9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197C1-EADC-479A-B416-EDF6947C0B84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D21B8B6-B097-4D42-8A32-0CFE81515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79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197C1-EADC-479A-B416-EDF6947C0B84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D21B8B6-B097-4D42-8A32-0CFE81515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9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A2094-FEE7-4C01-8D55-05F45048B45A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86E75-BAE4-42FE-97D7-59E446E97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5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5852C-1081-41B5-A04D-10CD4463DEAB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3D4B8-F9EB-4663-9B0F-1813120F36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2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BFB73-A6CE-4C54-A815-37445601E156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A165F-AF4D-49B6-8D0A-562101FC0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6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746BDA-FB7D-4856-AD91-A212493C1B78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5A37041-1CF5-4ED7-82B0-C66C14F530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10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76014-F4AC-408F-9D91-21206B17B8E3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4AF0207-8E3B-4132-84BA-107FEAFEB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3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AFB3D-E9F8-4293-B25D-5CF68C568E6B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5DBA76D-4789-4971-ADB2-1F5C81D6E6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8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B0012-9217-4149-A9C2-A35A61CB6223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FE1B5-F296-4E9C-9621-DA2FF16AC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4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6C598-B993-4856-8147-DB851C7665B8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A9283-3194-4CCB-9468-0E55EF50F8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2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B5639-A75C-4559-9701-8DF423DE44FE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E8C9-F49D-4A2D-95F8-4F42C3203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4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D9523-FD66-4A97-95A3-8A4127F1C2B1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47BE02A-9181-4285-81F5-D696439C02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2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D197C1-EADC-479A-B416-EDF6947C0B84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D21B8B6-B097-4D42-8A32-0CFE81515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«Если мы будем учить сегодня так,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как мы учили вчера, мы украдем у детей завтра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416" y="3933056"/>
            <a:ext cx="4141752" cy="1126283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Джон </a:t>
            </a:r>
            <a:r>
              <a:rPr lang="ru-RU" sz="36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Дьюи</a:t>
            </a: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-американский философ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ru-RU" sz="3600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81" y="4293095"/>
            <a:ext cx="2700413" cy="2580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96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педагогического совета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спроектировать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в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требований федерального государственного образовательного стандарта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0670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коллеги!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Закончилась 1 учебная четверть. Проанализируйте итоги вашей педагогической деятельности, подумайте, что вам предстоит сделать ещё. Желаю вам творческих успехов и счастья в лично	й жизни.</a:t>
            </a:r>
          </a:p>
          <a:p>
            <a:r>
              <a:rPr lang="ru-RU" sz="2400" dirty="0" smtClean="0"/>
              <a:t>Директор </a:t>
            </a:r>
            <a:r>
              <a:rPr lang="ru-RU" sz="2400" dirty="0" err="1" smtClean="0"/>
              <a:t>И.С.Паньшина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958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nimashki.org/_bl/11/389081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814387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344-klipart-chetyre-lista-klevera-klip-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7429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857250" y="4643438"/>
            <a:ext cx="4929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alibri" pitchFamily="34" charset="0"/>
              </a:rPr>
              <a:t>«ЛИСТОК   ОЖИДАНИЙ»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765982"/>
            <a:ext cx="172819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Хочу узнать…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28084" y="1149896"/>
            <a:ext cx="172819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Хочу научиться…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2668067"/>
            <a:ext cx="172819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Могу поделиться опытом…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54166" y="3010212"/>
            <a:ext cx="172819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Надеюсь получить…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90157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подготовить современный урок – сейчас это один из самых важных вопросов, которые стоят перед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учителем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204864"/>
            <a:ext cx="8784976" cy="41376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Урок - главная составная часть учебного процесса. Учебная деятельность учителя и учащегося в значительной мере сосредотачивается на уроке. Вот почему качество подготовки учащихся по той или иной учебной дисциплине во многом определяется уровнем подготовки и проведения урока, его содержательной и методической наполненностью, его атмосферой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того чтобы этот уровень был достаточно высоким, надо, чтобы учитель в ходе подготовки урока сумел сделать его своеобразным произведением со своим замыслом, завязкой и развязкой подобно любому произведению искусства.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506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Предлагаю вам определить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современного урока. У кого какие предположения?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14" y="3068638"/>
            <a:ext cx="2001621" cy="2843212"/>
          </a:xfrm>
        </p:spPr>
      </p:pic>
    </p:spTree>
    <p:extLst>
      <p:ext uri="{BB962C8B-B14F-4D97-AF65-F5344CB8AC3E}">
        <p14:creationId xmlns:p14="http://schemas.microsoft.com/office/powerpoint/2010/main" val="322040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Три условия современного урока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Результативность</a:t>
            </a:r>
          </a:p>
          <a:p>
            <a:r>
              <a:rPr lang="ru-RU" sz="4400" dirty="0" smtClean="0"/>
              <a:t>Комфорт</a:t>
            </a:r>
          </a:p>
          <a:p>
            <a:r>
              <a:rPr lang="ru-RU" sz="4400" dirty="0" smtClean="0"/>
              <a:t>Творчество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2576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ДОЛЖЕН ОБЕСПЕЧИТЬ УРОК?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комфортной обстановки для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ощущение комфорта учителем.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«Комфорт»- в переводе с английского - поддержка, укрепление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«комфорт» – это обстановка,  обеспечивающая удобство, спокойствие, уют.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99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9106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Прогнозируемые </a:t>
            </a:r>
            <a:r>
              <a:rPr lang="ru-RU" sz="3200" i="1">
                <a:latin typeface="Calibri" pitchFamily="34" charset="0"/>
              </a:rPr>
              <a:t>(идеальные) </a:t>
            </a:r>
            <a:r>
              <a:rPr lang="ru-RU" sz="3200" b="1" u="sng">
                <a:solidFill>
                  <a:srgbClr val="002060"/>
                </a:solidFill>
                <a:latin typeface="Calibri" pitchFamily="34" charset="0"/>
              </a:rPr>
              <a:t>цели</a:t>
            </a:r>
            <a:r>
              <a:rPr lang="ru-RU" sz="3200">
                <a:latin typeface="Calibri" pitchFamily="34" charset="0"/>
              </a:rPr>
              <a:t> педсовета:</a:t>
            </a:r>
            <a:endParaRPr lang="en-US" sz="32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857250"/>
            <a:ext cx="9128125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научиться планировать и проводить инновационный урок</a:t>
            </a:r>
            <a:r>
              <a:rPr lang="ru-RU" sz="3200" i="1" dirty="0">
                <a:latin typeface="+mn-l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i="1" dirty="0">
                <a:latin typeface="+mn-lt"/>
              </a:rPr>
              <a:t> 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познакомиться с опытом работы педагогов, работающих с учётом требований ФГОС</a:t>
            </a:r>
            <a:r>
              <a:rPr lang="ru-RU" sz="3200" i="1" dirty="0">
                <a:latin typeface="+mn-l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i="1" dirty="0">
                <a:latin typeface="+mn-lt"/>
              </a:rPr>
              <a:t>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углубить знания о концептуальных подходах ФГОС</a:t>
            </a:r>
            <a:r>
              <a:rPr lang="ru-RU" sz="3200" i="1" dirty="0">
                <a:latin typeface="+mn-l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i="1" dirty="0">
                <a:latin typeface="+mn-lt"/>
              </a:rPr>
              <a:t> познакомиться с алгоритмом самоанализа урока;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i="1" dirty="0">
                <a:latin typeface="+mn-lt"/>
              </a:rPr>
              <a:t>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выявить различия между традиционной системой построения урока и инновационной</a:t>
            </a:r>
            <a:r>
              <a:rPr lang="ru-RU" sz="3200" i="1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Прогнозируемые </a:t>
            </a:r>
            <a:r>
              <a:rPr lang="ru-RU" sz="3200" i="1">
                <a:latin typeface="Calibri" pitchFamily="34" charset="0"/>
              </a:rPr>
              <a:t>(идеальные) </a:t>
            </a:r>
            <a:r>
              <a:rPr lang="ru-RU" sz="3200" b="1" u="sng">
                <a:solidFill>
                  <a:srgbClr val="002060"/>
                </a:solidFill>
                <a:latin typeface="Calibri" pitchFamily="34" charset="0"/>
              </a:rPr>
              <a:t>цели</a:t>
            </a:r>
            <a:r>
              <a:rPr lang="ru-RU" sz="3200">
                <a:latin typeface="Calibri" pitchFamily="34" charset="0"/>
              </a:rPr>
              <a:t> педсовета: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642938"/>
            <a:ext cx="8429625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i="1" dirty="0">
                <a:solidFill>
                  <a:srgbClr val="FF0000"/>
                </a:solidFill>
                <a:latin typeface="Book Antiqua" pitchFamily="18" charset="0"/>
              </a:rPr>
              <a:t>углубить знания о концептуальных подходах ФГОС</a:t>
            </a:r>
            <a:r>
              <a:rPr lang="ru-RU" sz="3200" b="1" i="1" dirty="0">
                <a:latin typeface="Book Antiqua" pitchFamily="18" charset="0"/>
              </a:rPr>
              <a:t>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2) познакомиться с опытом работы педагогов, работающих с учётом требований ФГОС</a:t>
            </a:r>
            <a:r>
              <a:rPr lang="ru-RU" sz="3200" b="1" i="1" dirty="0">
                <a:latin typeface="Book Antiqua" pitchFamily="18" charset="0"/>
              </a:rPr>
              <a:t>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3) научиться планировать и проводить инновационный урок</a:t>
            </a:r>
            <a:r>
              <a:rPr lang="ru-RU" sz="3200" b="1" i="1" dirty="0">
                <a:latin typeface="Book Antiqua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4) выявить различия между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 традиционной системой построения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 урока и инновационной</a:t>
            </a:r>
            <a:r>
              <a:rPr lang="ru-RU" sz="3200" b="1" i="1" dirty="0">
                <a:latin typeface="Book Antiqua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Book Antiqua" pitchFamily="18" charset="0"/>
              </a:rPr>
              <a:t>5) познакомиться с алгоритмом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Book Antiqua" pitchFamily="18" charset="0"/>
              </a:rPr>
              <a:t>    самоанализа урока.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86812" cy="5970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(пути достижения цели)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i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i="1" dirty="0">
                <a:latin typeface="+mn-lt"/>
              </a:rPr>
              <a:t>Осознание концептуальных подходов ФГОС ООО.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i="1" dirty="0">
                <a:latin typeface="+mn-lt"/>
              </a:rPr>
              <a:t>Систематизация опыта работы учителей, работающих по ФГОС.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i="1" dirty="0">
                <a:latin typeface="+mn-lt"/>
              </a:rPr>
              <a:t>Знакомство с основными технологиями проведения урока, соответствующего требованиям ФГОС.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i="1" dirty="0">
                <a:latin typeface="+mn-lt"/>
              </a:rPr>
              <a:t>Разграничение традиционного урока и инновационной системы.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i="1" dirty="0">
                <a:latin typeface="+mn-lt"/>
              </a:rPr>
              <a:t>Формирование способностей к самоанализу.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5471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КОНЦЕПТУАЛЬНЫЕ ПОДХОДЫ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   в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е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Ф Г О С   О О О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85750" y="1071563"/>
            <a:ext cx="8715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>
                <a:solidFill>
                  <a:srgbClr val="CC0099"/>
                </a:solidFill>
                <a:latin typeface="Calibri" pitchFamily="34" charset="0"/>
              </a:rPr>
              <a:t>Смещение целей образования.</a:t>
            </a:r>
          </a:p>
          <a:p>
            <a:pPr marL="342900" indent="-342900"/>
            <a:r>
              <a:rPr lang="ru-RU" sz="2400" i="1" dirty="0">
                <a:solidFill>
                  <a:srgbClr val="002060"/>
                </a:solidFill>
                <a:latin typeface="Calibri" pitchFamily="34" charset="0"/>
              </a:rPr>
              <a:t>Вспомним этапы развития образования как одной из основных сторон человеческого общества: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u="sng" dirty="0">
                <a:solidFill>
                  <a:srgbClr val="002060"/>
                </a:solidFill>
                <a:latin typeface="Calibri" pitchFamily="34" charset="0"/>
              </a:rPr>
              <a:t>ПЕРВОБЫТНОЕ ОБЩЕСТВО </a:t>
            </a:r>
          </a:p>
          <a:p>
            <a:pPr marL="342900" indent="-342900"/>
            <a:r>
              <a:rPr lang="ru-RU" sz="2400" b="1" dirty="0">
                <a:solidFill>
                  <a:srgbClr val="CC00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4643437" y="2902604"/>
            <a:ext cx="4000500" cy="357188"/>
          </a:xfrm>
          <a:prstGeom prst="wedgeEllipseCallout">
            <a:avLst>
              <a:gd name="adj1" fmla="val -22328"/>
              <a:gd name="adj2" fmla="val 38160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Человек-природа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85750" y="4357688"/>
            <a:ext cx="871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 u="sng">
                <a:solidFill>
                  <a:srgbClr val="CC00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85813" y="3284985"/>
            <a:ext cx="3571875" cy="2215704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Человек старший – человек младший</a:t>
            </a:r>
          </a:p>
        </p:txBody>
      </p:sp>
      <p:pic>
        <p:nvPicPr>
          <p:cNvPr id="10247" name="Picture 6" descr="&amp;Scy;&amp;tcy;&amp;acy;&amp;ncy;&amp;ocy;&amp;vcy;&amp;lcy;&amp;iecy;&amp;ncy;&amp;icy;&amp;iecy; &amp;pcy;&amp;iecy;&amp;rcy;&amp;vcy;&amp;ocy;&amp;bcy;&amp;ycy;&amp;tcy;&amp;ncy;&amp;ocy;&amp;gcy;&amp;ocy; &amp;ocy;&amp;bcy;&amp;shchcy;&amp;iecy;&amp;s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4392837"/>
            <a:ext cx="3238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Какова же тема нашего сегодняшнего педсовета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 мы сегодня будем говорить?</a:t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920" y="3861048"/>
            <a:ext cx="2237426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2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5471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КОНЦЕПТУАЛЬНЫЕ ПОДХОДЫ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   в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е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Ф Г О С   О О О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85750" y="1071563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CC0099"/>
                </a:solidFill>
                <a:latin typeface="Calibri" pitchFamily="34" charset="0"/>
              </a:rPr>
              <a:t>Смещение целей образования.</a:t>
            </a:r>
          </a:p>
          <a:p>
            <a:pPr marL="342900" indent="-342900"/>
            <a:r>
              <a:rPr lang="ru-RU" b="1" dirty="0">
                <a:solidFill>
                  <a:srgbClr val="CC00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71500" y="1928813"/>
            <a:ext cx="3571875" cy="185737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Индустриальное общество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85750" y="1500188"/>
            <a:ext cx="87153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b="1" i="1" u="sng" dirty="0">
                <a:solidFill>
                  <a:srgbClr val="002060"/>
                </a:solidFill>
                <a:latin typeface="Calibri" pitchFamily="34" charset="0"/>
              </a:rPr>
              <a:t>XVI –XVII </a:t>
            </a:r>
            <a:r>
              <a:rPr lang="ru-RU" sz="2800" b="1" i="1" u="sng" dirty="0">
                <a:solidFill>
                  <a:srgbClr val="002060"/>
                </a:solidFill>
                <a:latin typeface="Calibri" pitchFamily="34" charset="0"/>
              </a:rPr>
              <a:t>вв.</a:t>
            </a:r>
          </a:p>
          <a:p>
            <a:pPr marL="342900" indent="-342900"/>
            <a:r>
              <a:rPr lang="ru-RU" b="1" u="sng" dirty="0">
                <a:solidFill>
                  <a:srgbClr val="CC00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4643438" y="1357313"/>
            <a:ext cx="4143375" cy="642937"/>
          </a:xfrm>
          <a:prstGeom prst="wedgeEllipseCallout">
            <a:avLst>
              <a:gd name="adj1" fmla="val -12583"/>
              <a:gd name="adj2" fmla="val 14524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Человек-машина</a:t>
            </a:r>
          </a:p>
        </p:txBody>
      </p:sp>
      <p:pic>
        <p:nvPicPr>
          <p:cNvPr id="11271" name="Picture 4" descr="&amp;Icy;&amp;ncy;&amp;dcy;&amp;ucy;&amp;scy;&amp;tcy;&amp;rcy;&amp;icy;&amp;acy;&amp;lcy;&amp;softcy;&amp;ncy;&amp;ocy;&amp;iecy; &amp;ocy;&amp;bcy;&amp;shchcy;&amp;iecy;&amp;scy;&amp;tcy;&amp;vcy;&amp;ocy;: &amp;ncy;&amp;acy;&amp;ucy;&amp;kcy;&amp;acy; – &amp;pcy;&amp;rcy;&amp;ocy;&amp;icy;&amp;zcy;&amp;vcy;&amp;ocy;&amp;dcy;&amp;icy;&amp;tcy;&amp;iecy;&amp;lcy;&amp;softcy;&amp;ncy;&amp;acy;&amp;yacy; &amp;scy;&amp;i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8"/>
            <a:ext cx="15827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357188" y="3714750"/>
            <a:ext cx="3071812" cy="278606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КЛАССНО-УРОЧНАЯ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система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Я.А.Коменского</a:t>
            </a:r>
          </a:p>
        </p:txBody>
      </p:sp>
      <p:pic>
        <p:nvPicPr>
          <p:cNvPr id="11273" name="Picture 4" descr="&amp;YAcy;&amp;ncy; &amp;Acy;&amp;mcy;&amp;ocy;&amp;scy; &amp;Kcy;&amp;ocy;&amp;mcy;&amp;iecy;&amp;ncy;&amp;scy;&amp;kcy;&amp;i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2714625"/>
            <a:ext cx="1214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286250" y="6286500"/>
            <a:ext cx="464343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Репродуктивный метод обучения</a:t>
            </a:r>
          </a:p>
        </p:txBody>
      </p:sp>
      <p:pic>
        <p:nvPicPr>
          <p:cNvPr id="11275" name="Picture 8" descr="&amp;Scy;&amp;iecy;&amp;gcy;&amp;ocy;&amp;dcy;&amp;ncy;&amp;yacy; &amp;vcy; &amp;shcy;&amp;kcy;&amp;ocy;&amp;lcy;&amp;ucy; - &amp;ncy;&amp;ocy;&amp;scy;&amp;tcy;&amp;acy;&amp;lcy;&amp;softcy;&amp;zhcy;&amp;icy; &amp;pcy;&amp;ocy; &amp;Scy;&amp;Scy;&amp;Scy;&amp;Rcy; (45 &amp;fcy;&amp;ocy;&amp;tcy;&amp;ocy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4000500"/>
            <a:ext cx="29829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5471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КОНЦЕПТУАЛЬНЫЕ ПОДХОДЫ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   в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е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Ф Г О С   О О О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5750" y="1071563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solidFill>
                  <a:srgbClr val="CC0099"/>
                </a:solidFill>
                <a:latin typeface="Calibri" pitchFamily="34" charset="0"/>
              </a:rPr>
              <a:t>Смещение целей образования.</a:t>
            </a:r>
          </a:p>
          <a:p>
            <a:pPr marL="342900" indent="-342900"/>
            <a:r>
              <a:rPr lang="ru-RU" b="1">
                <a:solidFill>
                  <a:srgbClr val="CC00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71500" y="1928813"/>
            <a:ext cx="4432548" cy="2214562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Информационное общество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85750" y="1500188"/>
            <a:ext cx="8715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b="1" i="1" u="sng">
                <a:solidFill>
                  <a:srgbClr val="002060"/>
                </a:solidFill>
                <a:latin typeface="Calibri" pitchFamily="34" charset="0"/>
              </a:rPr>
              <a:t>XXI </a:t>
            </a:r>
            <a:r>
              <a:rPr lang="ru-RU" sz="3200" b="1" i="1" u="sng">
                <a:solidFill>
                  <a:srgbClr val="002060"/>
                </a:solidFill>
                <a:latin typeface="Calibri" pitchFamily="34" charset="0"/>
              </a:rPr>
              <a:t>вв.</a:t>
            </a:r>
          </a:p>
          <a:p>
            <a:pPr marL="342900" indent="-342900"/>
            <a:r>
              <a:rPr lang="ru-RU" b="1" u="sng">
                <a:solidFill>
                  <a:srgbClr val="CC00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4610064" y="1168400"/>
            <a:ext cx="4143375" cy="992376"/>
          </a:xfrm>
          <a:prstGeom prst="wedgeEllipseCallout">
            <a:avLst>
              <a:gd name="adj1" fmla="val -10314"/>
              <a:gd name="adj2" fmla="val 10137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От человека-исполнителя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к  человеку-</a:t>
            </a:r>
            <a:r>
              <a:rPr lang="ru-RU" b="1" i="1" dirty="0">
                <a:solidFill>
                  <a:srgbClr val="002060"/>
                </a:solidFill>
              </a:rPr>
              <a:t>СОЗИДАТЕЛЮ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28625" y="3857625"/>
            <a:ext cx="3786188" cy="207168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6250" y="5715000"/>
            <a:ext cx="464343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/>
              <a:t>Системно-деятельностный</a:t>
            </a:r>
            <a:r>
              <a:rPr lang="ru-RU" sz="24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подход</a:t>
            </a:r>
          </a:p>
        </p:txBody>
      </p:sp>
      <p:pic>
        <p:nvPicPr>
          <p:cNvPr id="12297" name="Picture 2" descr="http://im2-tub-ru.yandex.net/i?id=111157834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143375"/>
            <a:ext cx="32146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&amp;Gcy;&amp;rcy;&amp;acy;&amp;fcy;&amp;icy;&amp;chcy;&amp;iecy;&amp;scy;&amp;kcy;&amp;icy;&amp;jcy; &amp;fcy;&amp;acy;&amp;jcy;&amp;lcy; &amp;ncy;&amp;iecy; &amp;ncy;&amp;acy;&amp;jcy;&amp;dcy;&amp;ie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184" y="2430163"/>
            <a:ext cx="2103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shk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5"/>
            <a:ext cx="3214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latin typeface="Verdana" pitchFamily="34" charset="0"/>
              </a:rPr>
              <a:t>Требует ли ЖИЗНЬ новой работы с содержанием образования?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11188" y="1628775"/>
            <a:ext cx="2665412" cy="179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>
                <a:latin typeface="Verdana" pitchFamily="34" charset="0"/>
              </a:rPr>
              <a:t>    </a:t>
            </a:r>
            <a:r>
              <a:rPr lang="ru-RU" sz="2100">
                <a:latin typeface="Verdana" pitchFamily="34" charset="0"/>
              </a:rPr>
              <a:t>Количество информации в мире каждые 10 лет удваивается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227763" y="1700213"/>
            <a:ext cx="2916237" cy="1582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>
                <a:latin typeface="Verdana" pitchFamily="34" charset="0"/>
              </a:rPr>
              <a:t>     Требуется умение отбирать главное в море информации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0" y="2143125"/>
            <a:ext cx="1187450" cy="574675"/>
            <a:chOff x="2880" y="2118"/>
            <a:chExt cx="1207" cy="1073"/>
          </a:xfrm>
        </p:grpSpPr>
        <p:sp>
          <p:nvSpPr>
            <p:cNvPr id="13515" name="Freeform 8"/>
            <p:cNvSpPr>
              <a:spLocks/>
            </p:cNvSpPr>
            <p:nvPr/>
          </p:nvSpPr>
          <p:spPr bwMode="auto">
            <a:xfrm>
              <a:off x="2962" y="2240"/>
              <a:ext cx="856" cy="914"/>
            </a:xfrm>
            <a:custGeom>
              <a:avLst/>
              <a:gdLst>
                <a:gd name="T0" fmla="*/ 0 w 2566"/>
                <a:gd name="T1" fmla="*/ 0 h 2741"/>
                <a:gd name="T2" fmla="*/ 0 w 2566"/>
                <a:gd name="T3" fmla="*/ 0 h 2741"/>
                <a:gd name="T4" fmla="*/ 0 w 2566"/>
                <a:gd name="T5" fmla="*/ 0 h 2741"/>
                <a:gd name="T6" fmla="*/ 0 w 2566"/>
                <a:gd name="T7" fmla="*/ 0 h 2741"/>
                <a:gd name="T8" fmla="*/ 0 w 2566"/>
                <a:gd name="T9" fmla="*/ 0 h 2741"/>
                <a:gd name="T10" fmla="*/ 0 w 2566"/>
                <a:gd name="T11" fmla="*/ 0 h 2741"/>
                <a:gd name="T12" fmla="*/ 0 w 2566"/>
                <a:gd name="T13" fmla="*/ 0 h 2741"/>
                <a:gd name="T14" fmla="*/ 0 w 2566"/>
                <a:gd name="T15" fmla="*/ 0 h 2741"/>
                <a:gd name="T16" fmla="*/ 0 w 2566"/>
                <a:gd name="T17" fmla="*/ 0 h 2741"/>
                <a:gd name="T18" fmla="*/ 0 w 2566"/>
                <a:gd name="T19" fmla="*/ 0 h 2741"/>
                <a:gd name="T20" fmla="*/ 0 w 2566"/>
                <a:gd name="T21" fmla="*/ 0 h 27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66"/>
                <a:gd name="T34" fmla="*/ 0 h 2741"/>
                <a:gd name="T35" fmla="*/ 2566 w 2566"/>
                <a:gd name="T36" fmla="*/ 2741 h 27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66" h="2741">
                  <a:moveTo>
                    <a:pt x="92" y="0"/>
                  </a:moveTo>
                  <a:lnTo>
                    <a:pt x="94" y="307"/>
                  </a:lnTo>
                  <a:lnTo>
                    <a:pt x="10" y="530"/>
                  </a:lnTo>
                  <a:lnTo>
                    <a:pt x="364" y="818"/>
                  </a:lnTo>
                  <a:lnTo>
                    <a:pt x="0" y="1593"/>
                  </a:lnTo>
                  <a:lnTo>
                    <a:pt x="560" y="2741"/>
                  </a:lnTo>
                  <a:lnTo>
                    <a:pt x="1750" y="2587"/>
                  </a:lnTo>
                  <a:lnTo>
                    <a:pt x="2566" y="1882"/>
                  </a:lnTo>
                  <a:lnTo>
                    <a:pt x="1775" y="2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16" name="Freeform 9"/>
            <p:cNvSpPr>
              <a:spLocks/>
            </p:cNvSpPr>
            <p:nvPr/>
          </p:nvSpPr>
          <p:spPr bwMode="auto">
            <a:xfrm>
              <a:off x="2933" y="2550"/>
              <a:ext cx="194" cy="326"/>
            </a:xfrm>
            <a:custGeom>
              <a:avLst/>
              <a:gdLst>
                <a:gd name="T0" fmla="*/ 0 w 582"/>
                <a:gd name="T1" fmla="*/ 0 h 978"/>
                <a:gd name="T2" fmla="*/ 0 w 582"/>
                <a:gd name="T3" fmla="*/ 0 h 978"/>
                <a:gd name="T4" fmla="*/ 0 w 582"/>
                <a:gd name="T5" fmla="*/ 0 h 978"/>
                <a:gd name="T6" fmla="*/ 0 w 582"/>
                <a:gd name="T7" fmla="*/ 0 h 978"/>
                <a:gd name="T8" fmla="*/ 0 w 582"/>
                <a:gd name="T9" fmla="*/ 0 h 978"/>
                <a:gd name="T10" fmla="*/ 0 w 582"/>
                <a:gd name="T11" fmla="*/ 0 h 978"/>
                <a:gd name="T12" fmla="*/ 0 w 582"/>
                <a:gd name="T13" fmla="*/ 0 h 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978"/>
                <a:gd name="T23" fmla="*/ 582 w 582"/>
                <a:gd name="T24" fmla="*/ 978 h 9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978">
                  <a:moveTo>
                    <a:pt x="300" y="0"/>
                  </a:moveTo>
                  <a:lnTo>
                    <a:pt x="0" y="48"/>
                  </a:lnTo>
                  <a:lnTo>
                    <a:pt x="37" y="135"/>
                  </a:lnTo>
                  <a:lnTo>
                    <a:pt x="582" y="978"/>
                  </a:lnTo>
                  <a:lnTo>
                    <a:pt x="339" y="12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17" name="Freeform 10"/>
            <p:cNvSpPr>
              <a:spLocks/>
            </p:cNvSpPr>
            <p:nvPr/>
          </p:nvSpPr>
          <p:spPr bwMode="auto">
            <a:xfrm>
              <a:off x="2908" y="2710"/>
              <a:ext cx="482" cy="458"/>
            </a:xfrm>
            <a:custGeom>
              <a:avLst/>
              <a:gdLst>
                <a:gd name="T0" fmla="*/ 0 w 1445"/>
                <a:gd name="T1" fmla="*/ 0 h 1374"/>
                <a:gd name="T2" fmla="*/ 0 w 1445"/>
                <a:gd name="T3" fmla="*/ 0 h 1374"/>
                <a:gd name="T4" fmla="*/ 0 w 1445"/>
                <a:gd name="T5" fmla="*/ 0 h 1374"/>
                <a:gd name="T6" fmla="*/ 0 w 1445"/>
                <a:gd name="T7" fmla="*/ 0 h 1374"/>
                <a:gd name="T8" fmla="*/ 0 w 1445"/>
                <a:gd name="T9" fmla="*/ 0 h 1374"/>
                <a:gd name="T10" fmla="*/ 0 w 1445"/>
                <a:gd name="T11" fmla="*/ 0 h 1374"/>
                <a:gd name="T12" fmla="*/ 0 w 1445"/>
                <a:gd name="T13" fmla="*/ 0 h 1374"/>
                <a:gd name="T14" fmla="*/ 0 w 1445"/>
                <a:gd name="T15" fmla="*/ 0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5"/>
                <a:gd name="T25" fmla="*/ 0 h 1374"/>
                <a:gd name="T26" fmla="*/ 1445 w 1445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5" h="1374">
                  <a:moveTo>
                    <a:pt x="247" y="0"/>
                  </a:moveTo>
                  <a:lnTo>
                    <a:pt x="0" y="93"/>
                  </a:lnTo>
                  <a:lnTo>
                    <a:pt x="656" y="1374"/>
                  </a:lnTo>
                  <a:lnTo>
                    <a:pt x="1445" y="1331"/>
                  </a:lnTo>
                  <a:lnTo>
                    <a:pt x="719" y="1182"/>
                  </a:lnTo>
                  <a:lnTo>
                    <a:pt x="204" y="156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18" name="Freeform 11"/>
            <p:cNvSpPr>
              <a:spLocks/>
            </p:cNvSpPr>
            <p:nvPr/>
          </p:nvSpPr>
          <p:spPr bwMode="auto">
            <a:xfrm>
              <a:off x="2891" y="2128"/>
              <a:ext cx="564" cy="285"/>
            </a:xfrm>
            <a:custGeom>
              <a:avLst/>
              <a:gdLst>
                <a:gd name="T0" fmla="*/ 0 w 1694"/>
                <a:gd name="T1" fmla="*/ 0 h 855"/>
                <a:gd name="T2" fmla="*/ 0 w 1694"/>
                <a:gd name="T3" fmla="*/ 0 h 855"/>
                <a:gd name="T4" fmla="*/ 0 w 1694"/>
                <a:gd name="T5" fmla="*/ 0 h 855"/>
                <a:gd name="T6" fmla="*/ 0 w 1694"/>
                <a:gd name="T7" fmla="*/ 0 h 855"/>
                <a:gd name="T8" fmla="*/ 0 w 1694"/>
                <a:gd name="T9" fmla="*/ 0 h 855"/>
                <a:gd name="T10" fmla="*/ 0 w 1694"/>
                <a:gd name="T11" fmla="*/ 0 h 855"/>
                <a:gd name="T12" fmla="*/ 0 w 1694"/>
                <a:gd name="T13" fmla="*/ 0 h 855"/>
                <a:gd name="T14" fmla="*/ 0 w 1694"/>
                <a:gd name="T15" fmla="*/ 0 h 855"/>
                <a:gd name="T16" fmla="*/ 0 w 1694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4"/>
                <a:gd name="T28" fmla="*/ 0 h 855"/>
                <a:gd name="T29" fmla="*/ 1694 w 1694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4" h="855">
                  <a:moveTo>
                    <a:pt x="1463" y="0"/>
                  </a:moveTo>
                  <a:lnTo>
                    <a:pt x="20" y="275"/>
                  </a:lnTo>
                  <a:lnTo>
                    <a:pt x="0" y="335"/>
                  </a:lnTo>
                  <a:lnTo>
                    <a:pt x="1389" y="855"/>
                  </a:lnTo>
                  <a:lnTo>
                    <a:pt x="1694" y="731"/>
                  </a:lnTo>
                  <a:lnTo>
                    <a:pt x="845" y="455"/>
                  </a:lnTo>
                  <a:lnTo>
                    <a:pt x="1509" y="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19" name="Freeform 12"/>
            <p:cNvSpPr>
              <a:spLocks/>
            </p:cNvSpPr>
            <p:nvPr/>
          </p:nvSpPr>
          <p:spPr bwMode="auto">
            <a:xfrm>
              <a:off x="2904" y="2371"/>
              <a:ext cx="602" cy="272"/>
            </a:xfrm>
            <a:custGeom>
              <a:avLst/>
              <a:gdLst>
                <a:gd name="T0" fmla="*/ 0 w 1806"/>
                <a:gd name="T1" fmla="*/ 0 h 816"/>
                <a:gd name="T2" fmla="*/ 0 w 1806"/>
                <a:gd name="T3" fmla="*/ 0 h 816"/>
                <a:gd name="T4" fmla="*/ 0 w 1806"/>
                <a:gd name="T5" fmla="*/ 0 h 816"/>
                <a:gd name="T6" fmla="*/ 0 w 1806"/>
                <a:gd name="T7" fmla="*/ 0 h 816"/>
                <a:gd name="T8" fmla="*/ 0 w 1806"/>
                <a:gd name="T9" fmla="*/ 0 h 816"/>
                <a:gd name="T10" fmla="*/ 0 w 1806"/>
                <a:gd name="T11" fmla="*/ 0 h 816"/>
                <a:gd name="T12" fmla="*/ 0 w 1806"/>
                <a:gd name="T13" fmla="*/ 0 h 816"/>
                <a:gd name="T14" fmla="*/ 0 w 1806"/>
                <a:gd name="T15" fmla="*/ 0 h 816"/>
                <a:gd name="T16" fmla="*/ 0 w 1806"/>
                <a:gd name="T17" fmla="*/ 0 h 816"/>
                <a:gd name="T18" fmla="*/ 0 w 1806"/>
                <a:gd name="T19" fmla="*/ 0 h 816"/>
                <a:gd name="T20" fmla="*/ 0 w 1806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06"/>
                <a:gd name="T34" fmla="*/ 0 h 816"/>
                <a:gd name="T35" fmla="*/ 1806 w 1806"/>
                <a:gd name="T36" fmla="*/ 816 h 8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06" h="816">
                  <a:moveTo>
                    <a:pt x="241" y="0"/>
                  </a:moveTo>
                  <a:lnTo>
                    <a:pt x="0" y="101"/>
                  </a:lnTo>
                  <a:lnTo>
                    <a:pt x="0" y="172"/>
                  </a:lnTo>
                  <a:lnTo>
                    <a:pt x="1349" y="816"/>
                  </a:lnTo>
                  <a:lnTo>
                    <a:pt x="1779" y="687"/>
                  </a:lnTo>
                  <a:lnTo>
                    <a:pt x="1806" y="570"/>
                  </a:lnTo>
                  <a:lnTo>
                    <a:pt x="1574" y="551"/>
                  </a:lnTo>
                  <a:lnTo>
                    <a:pt x="1344" y="636"/>
                  </a:lnTo>
                  <a:lnTo>
                    <a:pt x="207" y="12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0" name="Freeform 13"/>
            <p:cNvSpPr>
              <a:spLocks/>
            </p:cNvSpPr>
            <p:nvPr/>
          </p:nvSpPr>
          <p:spPr bwMode="auto">
            <a:xfrm>
              <a:off x="3010" y="2500"/>
              <a:ext cx="454" cy="360"/>
            </a:xfrm>
            <a:custGeom>
              <a:avLst/>
              <a:gdLst>
                <a:gd name="T0" fmla="*/ 0 w 1360"/>
                <a:gd name="T1" fmla="*/ 0 h 1080"/>
                <a:gd name="T2" fmla="*/ 0 w 1360"/>
                <a:gd name="T3" fmla="*/ 0 h 1080"/>
                <a:gd name="T4" fmla="*/ 0 w 1360"/>
                <a:gd name="T5" fmla="*/ 0 h 1080"/>
                <a:gd name="T6" fmla="*/ 0 w 1360"/>
                <a:gd name="T7" fmla="*/ 0 h 1080"/>
                <a:gd name="T8" fmla="*/ 0 w 1360"/>
                <a:gd name="T9" fmla="*/ 0 h 1080"/>
                <a:gd name="T10" fmla="*/ 0 w 1360"/>
                <a:gd name="T11" fmla="*/ 0 h 1080"/>
                <a:gd name="T12" fmla="*/ 0 w 1360"/>
                <a:gd name="T13" fmla="*/ 0 h 1080"/>
                <a:gd name="T14" fmla="*/ 0 w 1360"/>
                <a:gd name="T15" fmla="*/ 0 h 1080"/>
                <a:gd name="T16" fmla="*/ 0 w 1360"/>
                <a:gd name="T17" fmla="*/ 0 h 1080"/>
                <a:gd name="T18" fmla="*/ 0 w 1360"/>
                <a:gd name="T19" fmla="*/ 0 h 1080"/>
                <a:gd name="T20" fmla="*/ 0 w 1360"/>
                <a:gd name="T21" fmla="*/ 0 h 1080"/>
                <a:gd name="T22" fmla="*/ 0 w 1360"/>
                <a:gd name="T23" fmla="*/ 0 h 1080"/>
                <a:gd name="T24" fmla="*/ 0 w 1360"/>
                <a:gd name="T25" fmla="*/ 0 h 1080"/>
                <a:gd name="T26" fmla="*/ 0 w 1360"/>
                <a:gd name="T27" fmla="*/ 0 h 1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0"/>
                <a:gd name="T43" fmla="*/ 0 h 1080"/>
                <a:gd name="T44" fmla="*/ 1360 w 1360"/>
                <a:gd name="T45" fmla="*/ 1080 h 1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0" h="1080">
                  <a:moveTo>
                    <a:pt x="6" y="59"/>
                  </a:moveTo>
                  <a:lnTo>
                    <a:pt x="0" y="180"/>
                  </a:lnTo>
                  <a:lnTo>
                    <a:pt x="10" y="314"/>
                  </a:lnTo>
                  <a:lnTo>
                    <a:pt x="78" y="384"/>
                  </a:lnTo>
                  <a:lnTo>
                    <a:pt x="226" y="419"/>
                  </a:lnTo>
                  <a:lnTo>
                    <a:pt x="805" y="844"/>
                  </a:lnTo>
                  <a:lnTo>
                    <a:pt x="1060" y="1040"/>
                  </a:lnTo>
                  <a:lnTo>
                    <a:pt x="1244" y="1080"/>
                  </a:lnTo>
                  <a:lnTo>
                    <a:pt x="1219" y="835"/>
                  </a:lnTo>
                  <a:lnTo>
                    <a:pt x="1360" y="465"/>
                  </a:lnTo>
                  <a:lnTo>
                    <a:pt x="1075" y="450"/>
                  </a:lnTo>
                  <a:lnTo>
                    <a:pt x="50" y="0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1" name="Freeform 14"/>
            <p:cNvSpPr>
              <a:spLocks/>
            </p:cNvSpPr>
            <p:nvPr/>
          </p:nvSpPr>
          <p:spPr bwMode="auto">
            <a:xfrm>
              <a:off x="3286" y="2193"/>
              <a:ext cx="549" cy="130"/>
            </a:xfrm>
            <a:custGeom>
              <a:avLst/>
              <a:gdLst>
                <a:gd name="T0" fmla="*/ 0 w 1646"/>
                <a:gd name="T1" fmla="*/ 0 h 390"/>
                <a:gd name="T2" fmla="*/ 0 w 1646"/>
                <a:gd name="T3" fmla="*/ 0 h 390"/>
                <a:gd name="T4" fmla="*/ 0 w 1646"/>
                <a:gd name="T5" fmla="*/ 0 h 390"/>
                <a:gd name="T6" fmla="*/ 0 w 1646"/>
                <a:gd name="T7" fmla="*/ 0 h 390"/>
                <a:gd name="T8" fmla="*/ 0 w 1646"/>
                <a:gd name="T9" fmla="*/ 0 h 390"/>
                <a:gd name="T10" fmla="*/ 0 w 1646"/>
                <a:gd name="T11" fmla="*/ 0 h 390"/>
                <a:gd name="T12" fmla="*/ 0 w 1646"/>
                <a:gd name="T13" fmla="*/ 0 h 390"/>
                <a:gd name="T14" fmla="*/ 0 w 1646"/>
                <a:gd name="T15" fmla="*/ 0 h 390"/>
                <a:gd name="T16" fmla="*/ 0 w 1646"/>
                <a:gd name="T17" fmla="*/ 0 h 390"/>
                <a:gd name="T18" fmla="*/ 0 w 1646"/>
                <a:gd name="T19" fmla="*/ 0 h 390"/>
                <a:gd name="T20" fmla="*/ 0 w 1646"/>
                <a:gd name="T21" fmla="*/ 0 h 390"/>
                <a:gd name="T22" fmla="*/ 0 w 1646"/>
                <a:gd name="T23" fmla="*/ 0 h 390"/>
                <a:gd name="T24" fmla="*/ 0 w 1646"/>
                <a:gd name="T25" fmla="*/ 0 h 390"/>
                <a:gd name="T26" fmla="*/ 0 w 1646"/>
                <a:gd name="T27" fmla="*/ 0 h 390"/>
                <a:gd name="T28" fmla="*/ 0 w 1646"/>
                <a:gd name="T29" fmla="*/ 0 h 390"/>
                <a:gd name="T30" fmla="*/ 0 w 1646"/>
                <a:gd name="T31" fmla="*/ 0 h 390"/>
                <a:gd name="T32" fmla="*/ 0 w 1646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6"/>
                <a:gd name="T52" fmla="*/ 0 h 390"/>
                <a:gd name="T53" fmla="*/ 1646 w 1646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6" h="390">
                  <a:moveTo>
                    <a:pt x="0" y="292"/>
                  </a:moveTo>
                  <a:lnTo>
                    <a:pt x="53" y="273"/>
                  </a:lnTo>
                  <a:lnTo>
                    <a:pt x="191" y="238"/>
                  </a:lnTo>
                  <a:lnTo>
                    <a:pt x="281" y="216"/>
                  </a:lnTo>
                  <a:lnTo>
                    <a:pt x="383" y="190"/>
                  </a:lnTo>
                  <a:lnTo>
                    <a:pt x="490" y="165"/>
                  </a:lnTo>
                  <a:lnTo>
                    <a:pt x="602" y="139"/>
                  </a:lnTo>
                  <a:lnTo>
                    <a:pt x="715" y="112"/>
                  </a:lnTo>
                  <a:lnTo>
                    <a:pt x="822" y="87"/>
                  </a:lnTo>
                  <a:lnTo>
                    <a:pt x="924" y="64"/>
                  </a:lnTo>
                  <a:lnTo>
                    <a:pt x="1014" y="43"/>
                  </a:lnTo>
                  <a:lnTo>
                    <a:pt x="1150" y="12"/>
                  </a:lnTo>
                  <a:lnTo>
                    <a:pt x="1202" y="0"/>
                  </a:lnTo>
                  <a:lnTo>
                    <a:pt x="1646" y="75"/>
                  </a:lnTo>
                  <a:lnTo>
                    <a:pt x="158" y="39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2" name="Freeform 15"/>
            <p:cNvSpPr>
              <a:spLocks/>
            </p:cNvSpPr>
            <p:nvPr/>
          </p:nvSpPr>
          <p:spPr bwMode="auto">
            <a:xfrm>
              <a:off x="3279" y="2664"/>
              <a:ext cx="86" cy="139"/>
            </a:xfrm>
            <a:custGeom>
              <a:avLst/>
              <a:gdLst>
                <a:gd name="T0" fmla="*/ 0 w 259"/>
                <a:gd name="T1" fmla="*/ 0 h 417"/>
                <a:gd name="T2" fmla="*/ 0 w 259"/>
                <a:gd name="T3" fmla="*/ 0 h 417"/>
                <a:gd name="T4" fmla="*/ 0 w 259"/>
                <a:gd name="T5" fmla="*/ 0 h 417"/>
                <a:gd name="T6" fmla="*/ 0 w 259"/>
                <a:gd name="T7" fmla="*/ 0 h 417"/>
                <a:gd name="T8" fmla="*/ 0 w 259"/>
                <a:gd name="T9" fmla="*/ 0 h 417"/>
                <a:gd name="T10" fmla="*/ 0 w 259"/>
                <a:gd name="T11" fmla="*/ 0 h 417"/>
                <a:gd name="T12" fmla="*/ 0 w 259"/>
                <a:gd name="T13" fmla="*/ 0 h 417"/>
                <a:gd name="T14" fmla="*/ 0 w 259"/>
                <a:gd name="T15" fmla="*/ 0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417"/>
                <a:gd name="T26" fmla="*/ 259 w 259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417">
                  <a:moveTo>
                    <a:pt x="75" y="0"/>
                  </a:moveTo>
                  <a:lnTo>
                    <a:pt x="259" y="21"/>
                  </a:lnTo>
                  <a:lnTo>
                    <a:pt x="135" y="241"/>
                  </a:lnTo>
                  <a:lnTo>
                    <a:pt x="110" y="417"/>
                  </a:lnTo>
                  <a:lnTo>
                    <a:pt x="0" y="350"/>
                  </a:lnTo>
                  <a:lnTo>
                    <a:pt x="25" y="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3" name="Freeform 16"/>
            <p:cNvSpPr>
              <a:spLocks/>
            </p:cNvSpPr>
            <p:nvPr/>
          </p:nvSpPr>
          <p:spPr bwMode="auto">
            <a:xfrm>
              <a:off x="3216" y="2803"/>
              <a:ext cx="141" cy="82"/>
            </a:xfrm>
            <a:custGeom>
              <a:avLst/>
              <a:gdLst>
                <a:gd name="T0" fmla="*/ 0 w 423"/>
                <a:gd name="T1" fmla="*/ 0 h 247"/>
                <a:gd name="T2" fmla="*/ 0 w 423"/>
                <a:gd name="T3" fmla="*/ 0 h 247"/>
                <a:gd name="T4" fmla="*/ 0 w 423"/>
                <a:gd name="T5" fmla="*/ 0 h 247"/>
                <a:gd name="T6" fmla="*/ 0 w 423"/>
                <a:gd name="T7" fmla="*/ 0 h 247"/>
                <a:gd name="T8" fmla="*/ 0 w 423"/>
                <a:gd name="T9" fmla="*/ 0 h 247"/>
                <a:gd name="T10" fmla="*/ 0 w 423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"/>
                <a:gd name="T19" fmla="*/ 0 h 247"/>
                <a:gd name="T20" fmla="*/ 423 w 423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" h="247">
                  <a:moveTo>
                    <a:pt x="0" y="16"/>
                  </a:moveTo>
                  <a:lnTo>
                    <a:pt x="174" y="0"/>
                  </a:lnTo>
                  <a:lnTo>
                    <a:pt x="423" y="201"/>
                  </a:lnTo>
                  <a:lnTo>
                    <a:pt x="44" y="2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4" name="Freeform 17"/>
            <p:cNvSpPr>
              <a:spLocks/>
            </p:cNvSpPr>
            <p:nvPr/>
          </p:nvSpPr>
          <p:spPr bwMode="auto">
            <a:xfrm>
              <a:off x="3177" y="2893"/>
              <a:ext cx="793" cy="250"/>
            </a:xfrm>
            <a:custGeom>
              <a:avLst/>
              <a:gdLst>
                <a:gd name="T0" fmla="*/ 0 w 2378"/>
                <a:gd name="T1" fmla="*/ 0 h 751"/>
                <a:gd name="T2" fmla="*/ 0 w 2378"/>
                <a:gd name="T3" fmla="*/ 0 h 751"/>
                <a:gd name="T4" fmla="*/ 0 w 2378"/>
                <a:gd name="T5" fmla="*/ 0 h 751"/>
                <a:gd name="T6" fmla="*/ 0 w 2378"/>
                <a:gd name="T7" fmla="*/ 0 h 751"/>
                <a:gd name="T8" fmla="*/ 0 w 2378"/>
                <a:gd name="T9" fmla="*/ 0 h 751"/>
                <a:gd name="T10" fmla="*/ 0 w 2378"/>
                <a:gd name="T11" fmla="*/ 0 h 751"/>
                <a:gd name="T12" fmla="*/ 0 w 2378"/>
                <a:gd name="T13" fmla="*/ 0 h 751"/>
                <a:gd name="T14" fmla="*/ 0 w 2378"/>
                <a:gd name="T15" fmla="*/ 0 h 751"/>
                <a:gd name="T16" fmla="*/ 0 w 2378"/>
                <a:gd name="T17" fmla="*/ 0 h 751"/>
                <a:gd name="T18" fmla="*/ 0 w 2378"/>
                <a:gd name="T19" fmla="*/ 0 h 751"/>
                <a:gd name="T20" fmla="*/ 0 w 2378"/>
                <a:gd name="T21" fmla="*/ 0 h 751"/>
                <a:gd name="T22" fmla="*/ 0 w 2378"/>
                <a:gd name="T23" fmla="*/ 0 h 751"/>
                <a:gd name="T24" fmla="*/ 0 w 2378"/>
                <a:gd name="T25" fmla="*/ 0 h 751"/>
                <a:gd name="T26" fmla="*/ 0 w 2378"/>
                <a:gd name="T27" fmla="*/ 0 h 751"/>
                <a:gd name="T28" fmla="*/ 0 w 2378"/>
                <a:gd name="T29" fmla="*/ 0 h 751"/>
                <a:gd name="T30" fmla="*/ 0 w 2378"/>
                <a:gd name="T31" fmla="*/ 0 h 751"/>
                <a:gd name="T32" fmla="*/ 0 w 2378"/>
                <a:gd name="T33" fmla="*/ 0 h 751"/>
                <a:gd name="T34" fmla="*/ 0 w 2378"/>
                <a:gd name="T35" fmla="*/ 0 h 7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78"/>
                <a:gd name="T55" fmla="*/ 0 h 751"/>
                <a:gd name="T56" fmla="*/ 2378 w 2378"/>
                <a:gd name="T57" fmla="*/ 751 h 7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78" h="751">
                  <a:moveTo>
                    <a:pt x="155" y="301"/>
                  </a:moveTo>
                  <a:lnTo>
                    <a:pt x="129" y="450"/>
                  </a:lnTo>
                  <a:lnTo>
                    <a:pt x="0" y="601"/>
                  </a:lnTo>
                  <a:lnTo>
                    <a:pt x="563" y="751"/>
                  </a:lnTo>
                  <a:lnTo>
                    <a:pt x="1684" y="647"/>
                  </a:lnTo>
                  <a:lnTo>
                    <a:pt x="1763" y="616"/>
                  </a:lnTo>
                  <a:lnTo>
                    <a:pt x="1913" y="647"/>
                  </a:lnTo>
                  <a:lnTo>
                    <a:pt x="2042" y="630"/>
                  </a:lnTo>
                  <a:lnTo>
                    <a:pt x="2187" y="607"/>
                  </a:lnTo>
                  <a:lnTo>
                    <a:pt x="2221" y="580"/>
                  </a:lnTo>
                  <a:lnTo>
                    <a:pt x="2276" y="534"/>
                  </a:lnTo>
                  <a:lnTo>
                    <a:pt x="2326" y="490"/>
                  </a:lnTo>
                  <a:lnTo>
                    <a:pt x="2348" y="471"/>
                  </a:lnTo>
                  <a:lnTo>
                    <a:pt x="2378" y="186"/>
                  </a:lnTo>
                  <a:lnTo>
                    <a:pt x="2218" y="0"/>
                  </a:lnTo>
                  <a:lnTo>
                    <a:pt x="1439" y="140"/>
                  </a:lnTo>
                  <a:lnTo>
                    <a:pt x="155" y="30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5" name="Freeform 18"/>
            <p:cNvSpPr>
              <a:spLocks/>
            </p:cNvSpPr>
            <p:nvPr/>
          </p:nvSpPr>
          <p:spPr bwMode="auto">
            <a:xfrm>
              <a:off x="2961" y="2573"/>
              <a:ext cx="1021" cy="577"/>
            </a:xfrm>
            <a:custGeom>
              <a:avLst/>
              <a:gdLst>
                <a:gd name="T0" fmla="*/ 0 w 3063"/>
                <a:gd name="T1" fmla="*/ 0 h 1730"/>
                <a:gd name="T2" fmla="*/ 0 w 3063"/>
                <a:gd name="T3" fmla="*/ 0 h 1730"/>
                <a:gd name="T4" fmla="*/ 0 w 3063"/>
                <a:gd name="T5" fmla="*/ 0 h 1730"/>
                <a:gd name="T6" fmla="*/ 0 w 3063"/>
                <a:gd name="T7" fmla="*/ 0 h 1730"/>
                <a:gd name="T8" fmla="*/ 0 w 3063"/>
                <a:gd name="T9" fmla="*/ 0 h 1730"/>
                <a:gd name="T10" fmla="*/ 0 w 3063"/>
                <a:gd name="T11" fmla="*/ 0 h 1730"/>
                <a:gd name="T12" fmla="*/ 0 w 3063"/>
                <a:gd name="T13" fmla="*/ 0 h 1730"/>
                <a:gd name="T14" fmla="*/ 0 w 3063"/>
                <a:gd name="T15" fmla="*/ 0 h 1730"/>
                <a:gd name="T16" fmla="*/ 0 w 3063"/>
                <a:gd name="T17" fmla="*/ 0 h 1730"/>
                <a:gd name="T18" fmla="*/ 0 w 3063"/>
                <a:gd name="T19" fmla="*/ 0 h 1730"/>
                <a:gd name="T20" fmla="*/ 0 w 3063"/>
                <a:gd name="T21" fmla="*/ 0 h 1730"/>
                <a:gd name="T22" fmla="*/ 0 w 3063"/>
                <a:gd name="T23" fmla="*/ 0 h 1730"/>
                <a:gd name="T24" fmla="*/ 0 w 3063"/>
                <a:gd name="T25" fmla="*/ 0 h 1730"/>
                <a:gd name="T26" fmla="*/ 0 w 3063"/>
                <a:gd name="T27" fmla="*/ 0 h 1730"/>
                <a:gd name="T28" fmla="*/ 0 w 3063"/>
                <a:gd name="T29" fmla="*/ 0 h 1730"/>
                <a:gd name="T30" fmla="*/ 0 w 3063"/>
                <a:gd name="T31" fmla="*/ 0 h 1730"/>
                <a:gd name="T32" fmla="*/ 0 w 3063"/>
                <a:gd name="T33" fmla="*/ 0 h 1730"/>
                <a:gd name="T34" fmla="*/ 0 w 3063"/>
                <a:gd name="T35" fmla="*/ 0 h 1730"/>
                <a:gd name="T36" fmla="*/ 0 w 3063"/>
                <a:gd name="T37" fmla="*/ 0 h 1730"/>
                <a:gd name="T38" fmla="*/ 0 w 3063"/>
                <a:gd name="T39" fmla="*/ 0 h 1730"/>
                <a:gd name="T40" fmla="*/ 0 w 3063"/>
                <a:gd name="T41" fmla="*/ 0 h 1730"/>
                <a:gd name="T42" fmla="*/ 0 w 3063"/>
                <a:gd name="T43" fmla="*/ 0 h 1730"/>
                <a:gd name="T44" fmla="*/ 0 w 3063"/>
                <a:gd name="T45" fmla="*/ 0 h 1730"/>
                <a:gd name="T46" fmla="*/ 0 w 3063"/>
                <a:gd name="T47" fmla="*/ 0 h 1730"/>
                <a:gd name="T48" fmla="*/ 0 w 3063"/>
                <a:gd name="T49" fmla="*/ 0 h 1730"/>
                <a:gd name="T50" fmla="*/ 0 w 3063"/>
                <a:gd name="T51" fmla="*/ 0 h 1730"/>
                <a:gd name="T52" fmla="*/ 0 w 3063"/>
                <a:gd name="T53" fmla="*/ 0 h 1730"/>
                <a:gd name="T54" fmla="*/ 0 w 3063"/>
                <a:gd name="T55" fmla="*/ 0 h 1730"/>
                <a:gd name="T56" fmla="*/ 0 w 3063"/>
                <a:gd name="T57" fmla="*/ 0 h 1730"/>
                <a:gd name="T58" fmla="*/ 0 w 3063"/>
                <a:gd name="T59" fmla="*/ 0 h 1730"/>
                <a:gd name="T60" fmla="*/ 0 w 3063"/>
                <a:gd name="T61" fmla="*/ 0 h 1730"/>
                <a:gd name="T62" fmla="*/ 0 w 3063"/>
                <a:gd name="T63" fmla="*/ 0 h 1730"/>
                <a:gd name="T64" fmla="*/ 0 w 3063"/>
                <a:gd name="T65" fmla="*/ 0 h 1730"/>
                <a:gd name="T66" fmla="*/ 0 w 3063"/>
                <a:gd name="T67" fmla="*/ 0 h 1730"/>
                <a:gd name="T68" fmla="*/ 0 w 3063"/>
                <a:gd name="T69" fmla="*/ 0 h 1730"/>
                <a:gd name="T70" fmla="*/ 0 w 3063"/>
                <a:gd name="T71" fmla="*/ 0 h 1730"/>
                <a:gd name="T72" fmla="*/ 0 w 3063"/>
                <a:gd name="T73" fmla="*/ 0 h 1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3"/>
                <a:gd name="T112" fmla="*/ 0 h 1730"/>
                <a:gd name="T113" fmla="*/ 3063 w 3063"/>
                <a:gd name="T114" fmla="*/ 1730 h 17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3" h="1730">
                  <a:moveTo>
                    <a:pt x="15" y="29"/>
                  </a:moveTo>
                  <a:lnTo>
                    <a:pt x="134" y="0"/>
                  </a:lnTo>
                  <a:lnTo>
                    <a:pt x="205" y="184"/>
                  </a:lnTo>
                  <a:lnTo>
                    <a:pt x="306" y="212"/>
                  </a:lnTo>
                  <a:lnTo>
                    <a:pt x="880" y="630"/>
                  </a:lnTo>
                  <a:lnTo>
                    <a:pt x="669" y="680"/>
                  </a:lnTo>
                  <a:lnTo>
                    <a:pt x="809" y="936"/>
                  </a:lnTo>
                  <a:lnTo>
                    <a:pt x="1284" y="885"/>
                  </a:lnTo>
                  <a:lnTo>
                    <a:pt x="1594" y="980"/>
                  </a:lnTo>
                  <a:lnTo>
                    <a:pt x="2453" y="705"/>
                  </a:lnTo>
                  <a:lnTo>
                    <a:pt x="2883" y="730"/>
                  </a:lnTo>
                  <a:lnTo>
                    <a:pt x="3063" y="970"/>
                  </a:lnTo>
                  <a:lnTo>
                    <a:pt x="3014" y="1427"/>
                  </a:lnTo>
                  <a:lnTo>
                    <a:pt x="2858" y="1555"/>
                  </a:lnTo>
                  <a:lnTo>
                    <a:pt x="2537" y="1614"/>
                  </a:lnTo>
                  <a:lnTo>
                    <a:pt x="2388" y="1581"/>
                  </a:lnTo>
                  <a:lnTo>
                    <a:pt x="2269" y="1620"/>
                  </a:lnTo>
                  <a:lnTo>
                    <a:pt x="1115" y="1730"/>
                  </a:lnTo>
                  <a:lnTo>
                    <a:pt x="561" y="1594"/>
                  </a:lnTo>
                  <a:lnTo>
                    <a:pt x="964" y="1535"/>
                  </a:lnTo>
                  <a:lnTo>
                    <a:pt x="2554" y="1409"/>
                  </a:lnTo>
                  <a:lnTo>
                    <a:pt x="2808" y="1395"/>
                  </a:lnTo>
                  <a:lnTo>
                    <a:pt x="2908" y="1160"/>
                  </a:lnTo>
                  <a:lnTo>
                    <a:pt x="2892" y="1133"/>
                  </a:lnTo>
                  <a:lnTo>
                    <a:pt x="2855" y="1074"/>
                  </a:lnTo>
                  <a:lnTo>
                    <a:pt x="2834" y="1042"/>
                  </a:lnTo>
                  <a:lnTo>
                    <a:pt x="2815" y="1012"/>
                  </a:lnTo>
                  <a:lnTo>
                    <a:pt x="2788" y="980"/>
                  </a:lnTo>
                  <a:lnTo>
                    <a:pt x="2536" y="1006"/>
                  </a:lnTo>
                  <a:lnTo>
                    <a:pt x="2372" y="1029"/>
                  </a:lnTo>
                  <a:lnTo>
                    <a:pt x="2298" y="1040"/>
                  </a:lnTo>
                  <a:lnTo>
                    <a:pt x="784" y="1215"/>
                  </a:lnTo>
                  <a:lnTo>
                    <a:pt x="703" y="1237"/>
                  </a:lnTo>
                  <a:lnTo>
                    <a:pt x="0" y="119"/>
                  </a:lnTo>
                  <a:lnTo>
                    <a:pt x="459" y="710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6" name="Freeform 19"/>
            <p:cNvSpPr>
              <a:spLocks/>
            </p:cNvSpPr>
            <p:nvPr/>
          </p:nvSpPr>
          <p:spPr bwMode="auto">
            <a:xfrm>
              <a:off x="3660" y="2798"/>
              <a:ext cx="198" cy="60"/>
            </a:xfrm>
            <a:custGeom>
              <a:avLst/>
              <a:gdLst>
                <a:gd name="T0" fmla="*/ 0 w 593"/>
                <a:gd name="T1" fmla="*/ 0 h 178"/>
                <a:gd name="T2" fmla="*/ 0 w 593"/>
                <a:gd name="T3" fmla="*/ 0 h 178"/>
                <a:gd name="T4" fmla="*/ 0 w 593"/>
                <a:gd name="T5" fmla="*/ 0 h 178"/>
                <a:gd name="T6" fmla="*/ 0 w 593"/>
                <a:gd name="T7" fmla="*/ 0 h 178"/>
                <a:gd name="T8" fmla="*/ 0 w 593"/>
                <a:gd name="T9" fmla="*/ 0 h 178"/>
                <a:gd name="T10" fmla="*/ 0 w 593"/>
                <a:gd name="T11" fmla="*/ 0 h 178"/>
                <a:gd name="T12" fmla="*/ 0 w 593"/>
                <a:gd name="T13" fmla="*/ 0 h 178"/>
                <a:gd name="T14" fmla="*/ 0 w 593"/>
                <a:gd name="T15" fmla="*/ 0 h 178"/>
                <a:gd name="T16" fmla="*/ 0 w 59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3"/>
                <a:gd name="T28" fmla="*/ 0 h 178"/>
                <a:gd name="T29" fmla="*/ 593 w 59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3" h="178">
                  <a:moveTo>
                    <a:pt x="0" y="178"/>
                  </a:moveTo>
                  <a:lnTo>
                    <a:pt x="423" y="161"/>
                  </a:lnTo>
                  <a:lnTo>
                    <a:pt x="593" y="142"/>
                  </a:lnTo>
                  <a:lnTo>
                    <a:pt x="519" y="68"/>
                  </a:lnTo>
                  <a:lnTo>
                    <a:pt x="546" y="0"/>
                  </a:lnTo>
                  <a:lnTo>
                    <a:pt x="380" y="29"/>
                  </a:lnTo>
                  <a:lnTo>
                    <a:pt x="155" y="12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48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7" name="Freeform 20"/>
            <p:cNvSpPr>
              <a:spLocks/>
            </p:cNvSpPr>
            <p:nvPr/>
          </p:nvSpPr>
          <p:spPr bwMode="auto">
            <a:xfrm>
              <a:off x="3267" y="2644"/>
              <a:ext cx="88" cy="159"/>
            </a:xfrm>
            <a:custGeom>
              <a:avLst/>
              <a:gdLst>
                <a:gd name="T0" fmla="*/ 0 w 264"/>
                <a:gd name="T1" fmla="*/ 0 h 477"/>
                <a:gd name="T2" fmla="*/ 0 w 264"/>
                <a:gd name="T3" fmla="*/ 0 h 477"/>
                <a:gd name="T4" fmla="*/ 0 w 264"/>
                <a:gd name="T5" fmla="*/ 0 h 477"/>
                <a:gd name="T6" fmla="*/ 0 w 264"/>
                <a:gd name="T7" fmla="*/ 0 h 477"/>
                <a:gd name="T8" fmla="*/ 0 w 264"/>
                <a:gd name="T9" fmla="*/ 0 h 477"/>
                <a:gd name="T10" fmla="*/ 0 w 264"/>
                <a:gd name="T11" fmla="*/ 0 h 477"/>
                <a:gd name="T12" fmla="*/ 0 w 264"/>
                <a:gd name="T13" fmla="*/ 0 h 477"/>
                <a:gd name="T14" fmla="*/ 0 w 264"/>
                <a:gd name="T15" fmla="*/ 0 h 477"/>
                <a:gd name="T16" fmla="*/ 0 w 264"/>
                <a:gd name="T17" fmla="*/ 0 h 477"/>
                <a:gd name="T18" fmla="*/ 0 w 264"/>
                <a:gd name="T19" fmla="*/ 0 h 477"/>
                <a:gd name="T20" fmla="*/ 0 w 264"/>
                <a:gd name="T21" fmla="*/ 0 h 477"/>
                <a:gd name="T22" fmla="*/ 0 w 264"/>
                <a:gd name="T23" fmla="*/ 0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4"/>
                <a:gd name="T37" fmla="*/ 0 h 477"/>
                <a:gd name="T38" fmla="*/ 264 w 264"/>
                <a:gd name="T39" fmla="*/ 477 h 4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4" h="477">
                  <a:moveTo>
                    <a:pt x="9" y="420"/>
                  </a:moveTo>
                  <a:lnTo>
                    <a:pt x="0" y="266"/>
                  </a:lnTo>
                  <a:lnTo>
                    <a:pt x="59" y="96"/>
                  </a:lnTo>
                  <a:lnTo>
                    <a:pt x="109" y="0"/>
                  </a:lnTo>
                  <a:lnTo>
                    <a:pt x="264" y="81"/>
                  </a:lnTo>
                  <a:lnTo>
                    <a:pt x="214" y="106"/>
                  </a:lnTo>
                  <a:lnTo>
                    <a:pt x="119" y="131"/>
                  </a:lnTo>
                  <a:lnTo>
                    <a:pt x="73" y="245"/>
                  </a:lnTo>
                  <a:lnTo>
                    <a:pt x="73" y="366"/>
                  </a:lnTo>
                  <a:lnTo>
                    <a:pt x="144" y="477"/>
                  </a:lnTo>
                  <a:lnTo>
                    <a:pt x="9" y="420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8" name="Freeform 21"/>
            <p:cNvSpPr>
              <a:spLocks/>
            </p:cNvSpPr>
            <p:nvPr/>
          </p:nvSpPr>
          <p:spPr bwMode="auto">
            <a:xfrm>
              <a:off x="3283" y="2186"/>
              <a:ext cx="462" cy="165"/>
            </a:xfrm>
            <a:custGeom>
              <a:avLst/>
              <a:gdLst>
                <a:gd name="T0" fmla="*/ 0 w 1385"/>
                <a:gd name="T1" fmla="*/ 0 h 496"/>
                <a:gd name="T2" fmla="*/ 0 w 1385"/>
                <a:gd name="T3" fmla="*/ 0 h 496"/>
                <a:gd name="T4" fmla="*/ 0 w 1385"/>
                <a:gd name="T5" fmla="*/ 0 h 496"/>
                <a:gd name="T6" fmla="*/ 0 w 1385"/>
                <a:gd name="T7" fmla="*/ 0 h 496"/>
                <a:gd name="T8" fmla="*/ 0 w 1385"/>
                <a:gd name="T9" fmla="*/ 0 h 496"/>
                <a:gd name="T10" fmla="*/ 0 w 1385"/>
                <a:gd name="T11" fmla="*/ 0 h 496"/>
                <a:gd name="T12" fmla="*/ 0 w 1385"/>
                <a:gd name="T13" fmla="*/ 0 h 496"/>
                <a:gd name="T14" fmla="*/ 0 w 1385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496"/>
                <a:gd name="T26" fmla="*/ 1385 w 1385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496">
                  <a:moveTo>
                    <a:pt x="0" y="297"/>
                  </a:moveTo>
                  <a:lnTo>
                    <a:pt x="1110" y="0"/>
                  </a:lnTo>
                  <a:lnTo>
                    <a:pt x="1255" y="31"/>
                  </a:lnTo>
                  <a:lnTo>
                    <a:pt x="269" y="309"/>
                  </a:lnTo>
                  <a:lnTo>
                    <a:pt x="1385" y="121"/>
                  </a:lnTo>
                  <a:lnTo>
                    <a:pt x="291" y="49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29" name="Freeform 22"/>
            <p:cNvSpPr>
              <a:spLocks/>
            </p:cNvSpPr>
            <p:nvPr/>
          </p:nvSpPr>
          <p:spPr bwMode="auto">
            <a:xfrm>
              <a:off x="3184" y="2785"/>
              <a:ext cx="198" cy="100"/>
            </a:xfrm>
            <a:custGeom>
              <a:avLst/>
              <a:gdLst>
                <a:gd name="T0" fmla="*/ 0 w 595"/>
                <a:gd name="T1" fmla="*/ 0 h 300"/>
                <a:gd name="T2" fmla="*/ 0 w 595"/>
                <a:gd name="T3" fmla="*/ 0 h 300"/>
                <a:gd name="T4" fmla="*/ 0 w 595"/>
                <a:gd name="T5" fmla="*/ 0 h 300"/>
                <a:gd name="T6" fmla="*/ 0 w 595"/>
                <a:gd name="T7" fmla="*/ 0 h 300"/>
                <a:gd name="T8" fmla="*/ 0 w 595"/>
                <a:gd name="T9" fmla="*/ 0 h 300"/>
                <a:gd name="T10" fmla="*/ 0 w 595"/>
                <a:gd name="T11" fmla="*/ 0 h 300"/>
                <a:gd name="T12" fmla="*/ 0 w 595"/>
                <a:gd name="T13" fmla="*/ 0 h 300"/>
                <a:gd name="T14" fmla="*/ 0 w 595"/>
                <a:gd name="T15" fmla="*/ 0 h 300"/>
                <a:gd name="T16" fmla="*/ 0 w 595"/>
                <a:gd name="T17" fmla="*/ 0 h 300"/>
                <a:gd name="T18" fmla="*/ 0 w 595"/>
                <a:gd name="T19" fmla="*/ 0 h 300"/>
                <a:gd name="T20" fmla="*/ 0 w 595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5"/>
                <a:gd name="T34" fmla="*/ 0 h 300"/>
                <a:gd name="T35" fmla="*/ 595 w 595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5" h="300">
                  <a:moveTo>
                    <a:pt x="0" y="44"/>
                  </a:moveTo>
                  <a:lnTo>
                    <a:pt x="187" y="0"/>
                  </a:lnTo>
                  <a:lnTo>
                    <a:pt x="428" y="131"/>
                  </a:lnTo>
                  <a:lnTo>
                    <a:pt x="595" y="251"/>
                  </a:lnTo>
                  <a:lnTo>
                    <a:pt x="490" y="269"/>
                  </a:lnTo>
                  <a:lnTo>
                    <a:pt x="375" y="193"/>
                  </a:lnTo>
                  <a:lnTo>
                    <a:pt x="291" y="109"/>
                  </a:lnTo>
                  <a:lnTo>
                    <a:pt x="155" y="94"/>
                  </a:lnTo>
                  <a:lnTo>
                    <a:pt x="140" y="3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0" name="Freeform 23"/>
            <p:cNvSpPr>
              <a:spLocks/>
            </p:cNvSpPr>
            <p:nvPr/>
          </p:nvSpPr>
          <p:spPr bwMode="auto">
            <a:xfrm>
              <a:off x="3493" y="2413"/>
              <a:ext cx="151" cy="403"/>
            </a:xfrm>
            <a:custGeom>
              <a:avLst/>
              <a:gdLst>
                <a:gd name="T0" fmla="*/ 0 w 452"/>
                <a:gd name="T1" fmla="*/ 0 h 1211"/>
                <a:gd name="T2" fmla="*/ 0 w 452"/>
                <a:gd name="T3" fmla="*/ 0 h 1211"/>
                <a:gd name="T4" fmla="*/ 0 w 452"/>
                <a:gd name="T5" fmla="*/ 0 h 1211"/>
                <a:gd name="T6" fmla="*/ 0 w 452"/>
                <a:gd name="T7" fmla="*/ 0 h 1211"/>
                <a:gd name="T8" fmla="*/ 0 w 452"/>
                <a:gd name="T9" fmla="*/ 0 h 1211"/>
                <a:gd name="T10" fmla="*/ 0 w 452"/>
                <a:gd name="T11" fmla="*/ 0 h 1211"/>
                <a:gd name="T12" fmla="*/ 0 w 452"/>
                <a:gd name="T13" fmla="*/ 0 h 1211"/>
                <a:gd name="T14" fmla="*/ 0 w 452"/>
                <a:gd name="T15" fmla="*/ 0 h 1211"/>
                <a:gd name="T16" fmla="*/ 0 w 452"/>
                <a:gd name="T17" fmla="*/ 0 h 1211"/>
                <a:gd name="T18" fmla="*/ 0 w 452"/>
                <a:gd name="T19" fmla="*/ 0 h 1211"/>
                <a:gd name="T20" fmla="*/ 0 w 452"/>
                <a:gd name="T21" fmla="*/ 0 h 1211"/>
                <a:gd name="T22" fmla="*/ 0 w 452"/>
                <a:gd name="T23" fmla="*/ 0 h 1211"/>
                <a:gd name="T24" fmla="*/ 0 w 452"/>
                <a:gd name="T25" fmla="*/ 0 h 1211"/>
                <a:gd name="T26" fmla="*/ 0 w 452"/>
                <a:gd name="T27" fmla="*/ 0 h 1211"/>
                <a:gd name="T28" fmla="*/ 0 w 452"/>
                <a:gd name="T29" fmla="*/ 0 h 1211"/>
                <a:gd name="T30" fmla="*/ 0 w 452"/>
                <a:gd name="T31" fmla="*/ 0 h 1211"/>
                <a:gd name="T32" fmla="*/ 0 w 452"/>
                <a:gd name="T33" fmla="*/ 0 h 1211"/>
                <a:gd name="T34" fmla="*/ 0 w 452"/>
                <a:gd name="T35" fmla="*/ 0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11"/>
                <a:gd name="T56" fmla="*/ 452 w 452"/>
                <a:gd name="T57" fmla="*/ 1211 h 12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11">
                  <a:moveTo>
                    <a:pt x="71" y="96"/>
                  </a:moveTo>
                  <a:lnTo>
                    <a:pt x="362" y="0"/>
                  </a:lnTo>
                  <a:lnTo>
                    <a:pt x="452" y="110"/>
                  </a:lnTo>
                  <a:lnTo>
                    <a:pt x="322" y="776"/>
                  </a:lnTo>
                  <a:lnTo>
                    <a:pt x="186" y="896"/>
                  </a:lnTo>
                  <a:lnTo>
                    <a:pt x="182" y="1211"/>
                  </a:lnTo>
                  <a:lnTo>
                    <a:pt x="71" y="1086"/>
                  </a:lnTo>
                  <a:lnTo>
                    <a:pt x="49" y="941"/>
                  </a:lnTo>
                  <a:lnTo>
                    <a:pt x="27" y="841"/>
                  </a:lnTo>
                  <a:lnTo>
                    <a:pt x="5" y="794"/>
                  </a:lnTo>
                  <a:lnTo>
                    <a:pt x="0" y="772"/>
                  </a:lnTo>
                  <a:lnTo>
                    <a:pt x="5" y="716"/>
                  </a:lnTo>
                  <a:lnTo>
                    <a:pt x="30" y="549"/>
                  </a:lnTo>
                  <a:lnTo>
                    <a:pt x="61" y="382"/>
                  </a:lnTo>
                  <a:lnTo>
                    <a:pt x="77" y="305"/>
                  </a:lnTo>
                  <a:lnTo>
                    <a:pt x="37" y="121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1" name="Freeform 24"/>
            <p:cNvSpPr>
              <a:spLocks/>
            </p:cNvSpPr>
            <p:nvPr/>
          </p:nvSpPr>
          <p:spPr bwMode="auto">
            <a:xfrm>
              <a:off x="3510" y="2396"/>
              <a:ext cx="158" cy="430"/>
            </a:xfrm>
            <a:custGeom>
              <a:avLst/>
              <a:gdLst>
                <a:gd name="T0" fmla="*/ 0 w 474"/>
                <a:gd name="T1" fmla="*/ 0 h 1290"/>
                <a:gd name="T2" fmla="*/ 0 w 474"/>
                <a:gd name="T3" fmla="*/ 0 h 1290"/>
                <a:gd name="T4" fmla="*/ 0 w 474"/>
                <a:gd name="T5" fmla="*/ 0 h 1290"/>
                <a:gd name="T6" fmla="*/ 0 w 474"/>
                <a:gd name="T7" fmla="*/ 0 h 1290"/>
                <a:gd name="T8" fmla="*/ 0 w 474"/>
                <a:gd name="T9" fmla="*/ 0 h 1290"/>
                <a:gd name="T10" fmla="*/ 0 w 474"/>
                <a:gd name="T11" fmla="*/ 0 h 1290"/>
                <a:gd name="T12" fmla="*/ 0 w 474"/>
                <a:gd name="T13" fmla="*/ 0 h 1290"/>
                <a:gd name="T14" fmla="*/ 0 w 474"/>
                <a:gd name="T15" fmla="*/ 0 h 1290"/>
                <a:gd name="T16" fmla="*/ 0 w 474"/>
                <a:gd name="T17" fmla="*/ 0 h 1290"/>
                <a:gd name="T18" fmla="*/ 0 w 474"/>
                <a:gd name="T19" fmla="*/ 0 h 1290"/>
                <a:gd name="T20" fmla="*/ 0 w 474"/>
                <a:gd name="T21" fmla="*/ 0 h 1290"/>
                <a:gd name="T22" fmla="*/ 0 w 474"/>
                <a:gd name="T23" fmla="*/ 0 h 1290"/>
                <a:gd name="T24" fmla="*/ 0 w 474"/>
                <a:gd name="T25" fmla="*/ 0 h 1290"/>
                <a:gd name="T26" fmla="*/ 0 w 474"/>
                <a:gd name="T27" fmla="*/ 0 h 1290"/>
                <a:gd name="T28" fmla="*/ 0 w 474"/>
                <a:gd name="T29" fmla="*/ 0 h 1290"/>
                <a:gd name="T30" fmla="*/ 0 w 474"/>
                <a:gd name="T31" fmla="*/ 0 h 1290"/>
                <a:gd name="T32" fmla="*/ 0 w 474"/>
                <a:gd name="T33" fmla="*/ 0 h 1290"/>
                <a:gd name="T34" fmla="*/ 0 w 474"/>
                <a:gd name="T35" fmla="*/ 0 h 1290"/>
                <a:gd name="T36" fmla="*/ 0 w 474"/>
                <a:gd name="T37" fmla="*/ 0 h 1290"/>
                <a:gd name="T38" fmla="*/ 0 w 474"/>
                <a:gd name="T39" fmla="*/ 0 h 1290"/>
                <a:gd name="T40" fmla="*/ 0 w 474"/>
                <a:gd name="T41" fmla="*/ 0 h 1290"/>
                <a:gd name="T42" fmla="*/ 0 w 474"/>
                <a:gd name="T43" fmla="*/ 0 h 1290"/>
                <a:gd name="T44" fmla="*/ 0 w 474"/>
                <a:gd name="T45" fmla="*/ 0 h 1290"/>
                <a:gd name="T46" fmla="*/ 0 w 474"/>
                <a:gd name="T47" fmla="*/ 0 h 1290"/>
                <a:gd name="T48" fmla="*/ 0 w 474"/>
                <a:gd name="T49" fmla="*/ 0 h 1290"/>
                <a:gd name="T50" fmla="*/ 0 w 474"/>
                <a:gd name="T51" fmla="*/ 0 h 1290"/>
                <a:gd name="T52" fmla="*/ 0 w 474"/>
                <a:gd name="T53" fmla="*/ 0 h 1290"/>
                <a:gd name="T54" fmla="*/ 0 w 474"/>
                <a:gd name="T55" fmla="*/ 0 h 1290"/>
                <a:gd name="T56" fmla="*/ 0 w 474"/>
                <a:gd name="T57" fmla="*/ 0 h 1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4"/>
                <a:gd name="T88" fmla="*/ 0 h 1290"/>
                <a:gd name="T89" fmla="*/ 474 w 474"/>
                <a:gd name="T90" fmla="*/ 1290 h 12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4" h="1290">
                  <a:moveTo>
                    <a:pt x="0" y="109"/>
                  </a:moveTo>
                  <a:lnTo>
                    <a:pt x="369" y="0"/>
                  </a:lnTo>
                  <a:lnTo>
                    <a:pt x="474" y="214"/>
                  </a:lnTo>
                  <a:lnTo>
                    <a:pt x="310" y="689"/>
                  </a:lnTo>
                  <a:lnTo>
                    <a:pt x="434" y="1005"/>
                  </a:lnTo>
                  <a:lnTo>
                    <a:pt x="230" y="959"/>
                  </a:lnTo>
                  <a:lnTo>
                    <a:pt x="140" y="1290"/>
                  </a:lnTo>
                  <a:lnTo>
                    <a:pt x="57" y="1026"/>
                  </a:lnTo>
                  <a:lnTo>
                    <a:pt x="15" y="779"/>
                  </a:lnTo>
                  <a:lnTo>
                    <a:pt x="90" y="509"/>
                  </a:lnTo>
                  <a:lnTo>
                    <a:pt x="34" y="304"/>
                  </a:lnTo>
                  <a:lnTo>
                    <a:pt x="124" y="214"/>
                  </a:lnTo>
                  <a:lnTo>
                    <a:pt x="230" y="244"/>
                  </a:lnTo>
                  <a:lnTo>
                    <a:pt x="190" y="339"/>
                  </a:lnTo>
                  <a:lnTo>
                    <a:pt x="264" y="390"/>
                  </a:lnTo>
                  <a:lnTo>
                    <a:pt x="115" y="689"/>
                  </a:lnTo>
                  <a:lnTo>
                    <a:pt x="190" y="675"/>
                  </a:lnTo>
                  <a:lnTo>
                    <a:pt x="115" y="900"/>
                  </a:lnTo>
                  <a:lnTo>
                    <a:pt x="214" y="785"/>
                  </a:lnTo>
                  <a:lnTo>
                    <a:pt x="260" y="555"/>
                  </a:lnTo>
                  <a:lnTo>
                    <a:pt x="260" y="484"/>
                  </a:lnTo>
                  <a:lnTo>
                    <a:pt x="339" y="314"/>
                  </a:lnTo>
                  <a:lnTo>
                    <a:pt x="285" y="300"/>
                  </a:lnTo>
                  <a:lnTo>
                    <a:pt x="304" y="170"/>
                  </a:lnTo>
                  <a:lnTo>
                    <a:pt x="180" y="149"/>
                  </a:lnTo>
                  <a:lnTo>
                    <a:pt x="199" y="99"/>
                  </a:lnTo>
                  <a:lnTo>
                    <a:pt x="25" y="19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2" name="Freeform 25"/>
            <p:cNvSpPr>
              <a:spLocks/>
            </p:cNvSpPr>
            <p:nvPr/>
          </p:nvSpPr>
          <p:spPr bwMode="auto">
            <a:xfrm>
              <a:off x="3022" y="2563"/>
              <a:ext cx="265" cy="228"/>
            </a:xfrm>
            <a:custGeom>
              <a:avLst/>
              <a:gdLst>
                <a:gd name="T0" fmla="*/ 0 w 794"/>
                <a:gd name="T1" fmla="*/ 0 h 686"/>
                <a:gd name="T2" fmla="*/ 0 w 794"/>
                <a:gd name="T3" fmla="*/ 0 h 686"/>
                <a:gd name="T4" fmla="*/ 0 w 794"/>
                <a:gd name="T5" fmla="*/ 0 h 686"/>
                <a:gd name="T6" fmla="*/ 0 w 794"/>
                <a:gd name="T7" fmla="*/ 0 h 686"/>
                <a:gd name="T8" fmla="*/ 0 w 794"/>
                <a:gd name="T9" fmla="*/ 0 h 686"/>
                <a:gd name="T10" fmla="*/ 0 w 794"/>
                <a:gd name="T11" fmla="*/ 0 h 686"/>
                <a:gd name="T12" fmla="*/ 0 w 794"/>
                <a:gd name="T13" fmla="*/ 0 h 686"/>
                <a:gd name="T14" fmla="*/ 0 w 794"/>
                <a:gd name="T15" fmla="*/ 0 h 686"/>
                <a:gd name="T16" fmla="*/ 0 w 794"/>
                <a:gd name="T17" fmla="*/ 0 h 686"/>
                <a:gd name="T18" fmla="*/ 0 w 794"/>
                <a:gd name="T19" fmla="*/ 0 h 686"/>
                <a:gd name="T20" fmla="*/ 0 w 794"/>
                <a:gd name="T21" fmla="*/ 0 h 686"/>
                <a:gd name="T22" fmla="*/ 0 w 794"/>
                <a:gd name="T23" fmla="*/ 0 h 6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4"/>
                <a:gd name="T37" fmla="*/ 0 h 686"/>
                <a:gd name="T38" fmla="*/ 794 w 794"/>
                <a:gd name="T39" fmla="*/ 686 h 6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4" h="686">
                  <a:moveTo>
                    <a:pt x="0" y="136"/>
                  </a:moveTo>
                  <a:lnTo>
                    <a:pt x="60" y="40"/>
                  </a:lnTo>
                  <a:lnTo>
                    <a:pt x="134" y="0"/>
                  </a:lnTo>
                  <a:lnTo>
                    <a:pt x="144" y="96"/>
                  </a:lnTo>
                  <a:lnTo>
                    <a:pt x="349" y="291"/>
                  </a:lnTo>
                  <a:lnTo>
                    <a:pt x="653" y="466"/>
                  </a:lnTo>
                  <a:lnTo>
                    <a:pt x="794" y="341"/>
                  </a:lnTo>
                  <a:lnTo>
                    <a:pt x="714" y="686"/>
                  </a:lnTo>
                  <a:lnTo>
                    <a:pt x="100" y="230"/>
                  </a:lnTo>
                  <a:lnTo>
                    <a:pt x="20" y="21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3" name="Freeform 26"/>
            <p:cNvSpPr>
              <a:spLocks/>
            </p:cNvSpPr>
            <p:nvPr/>
          </p:nvSpPr>
          <p:spPr bwMode="auto">
            <a:xfrm>
              <a:off x="3016" y="2503"/>
              <a:ext cx="301" cy="173"/>
            </a:xfrm>
            <a:custGeom>
              <a:avLst/>
              <a:gdLst>
                <a:gd name="T0" fmla="*/ 0 w 902"/>
                <a:gd name="T1" fmla="*/ 0 h 521"/>
                <a:gd name="T2" fmla="*/ 0 w 902"/>
                <a:gd name="T3" fmla="*/ 0 h 521"/>
                <a:gd name="T4" fmla="*/ 0 w 902"/>
                <a:gd name="T5" fmla="*/ 0 h 521"/>
                <a:gd name="T6" fmla="*/ 0 w 902"/>
                <a:gd name="T7" fmla="*/ 0 h 521"/>
                <a:gd name="T8" fmla="*/ 0 w 902"/>
                <a:gd name="T9" fmla="*/ 0 h 521"/>
                <a:gd name="T10" fmla="*/ 0 w 902"/>
                <a:gd name="T11" fmla="*/ 0 h 521"/>
                <a:gd name="T12" fmla="*/ 0 w 902"/>
                <a:gd name="T13" fmla="*/ 0 h 521"/>
                <a:gd name="T14" fmla="*/ 0 w 902"/>
                <a:gd name="T15" fmla="*/ 0 h 521"/>
                <a:gd name="T16" fmla="*/ 0 w 902"/>
                <a:gd name="T17" fmla="*/ 0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521"/>
                <a:gd name="T29" fmla="*/ 902 w 902"/>
                <a:gd name="T30" fmla="*/ 521 h 5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521">
                  <a:moveTo>
                    <a:pt x="32" y="40"/>
                  </a:moveTo>
                  <a:lnTo>
                    <a:pt x="0" y="102"/>
                  </a:lnTo>
                  <a:lnTo>
                    <a:pt x="143" y="121"/>
                  </a:lnTo>
                  <a:lnTo>
                    <a:pt x="767" y="446"/>
                  </a:lnTo>
                  <a:lnTo>
                    <a:pt x="812" y="521"/>
                  </a:lnTo>
                  <a:lnTo>
                    <a:pt x="902" y="435"/>
                  </a:lnTo>
                  <a:lnTo>
                    <a:pt x="93" y="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4" name="Freeform 27"/>
            <p:cNvSpPr>
              <a:spLocks/>
            </p:cNvSpPr>
            <p:nvPr/>
          </p:nvSpPr>
          <p:spPr bwMode="auto">
            <a:xfrm>
              <a:off x="3327" y="2600"/>
              <a:ext cx="753" cy="300"/>
            </a:xfrm>
            <a:custGeom>
              <a:avLst/>
              <a:gdLst>
                <a:gd name="T0" fmla="*/ 0 w 2259"/>
                <a:gd name="T1" fmla="*/ 0 h 900"/>
                <a:gd name="T2" fmla="*/ 0 w 2259"/>
                <a:gd name="T3" fmla="*/ 0 h 900"/>
                <a:gd name="T4" fmla="*/ 0 w 2259"/>
                <a:gd name="T5" fmla="*/ 0 h 900"/>
                <a:gd name="T6" fmla="*/ 0 w 2259"/>
                <a:gd name="T7" fmla="*/ 0 h 900"/>
                <a:gd name="T8" fmla="*/ 0 w 2259"/>
                <a:gd name="T9" fmla="*/ 0 h 900"/>
                <a:gd name="T10" fmla="*/ 0 w 2259"/>
                <a:gd name="T11" fmla="*/ 0 h 900"/>
                <a:gd name="T12" fmla="*/ 0 w 2259"/>
                <a:gd name="T13" fmla="*/ 0 h 900"/>
                <a:gd name="T14" fmla="*/ 0 w 2259"/>
                <a:gd name="T15" fmla="*/ 0 h 900"/>
                <a:gd name="T16" fmla="*/ 0 w 2259"/>
                <a:gd name="T17" fmla="*/ 0 h 900"/>
                <a:gd name="T18" fmla="*/ 0 w 2259"/>
                <a:gd name="T19" fmla="*/ 0 h 900"/>
                <a:gd name="T20" fmla="*/ 0 w 2259"/>
                <a:gd name="T21" fmla="*/ 0 h 900"/>
                <a:gd name="T22" fmla="*/ 0 w 2259"/>
                <a:gd name="T23" fmla="*/ 0 h 900"/>
                <a:gd name="T24" fmla="*/ 0 w 2259"/>
                <a:gd name="T25" fmla="*/ 0 h 900"/>
                <a:gd name="T26" fmla="*/ 0 w 2259"/>
                <a:gd name="T27" fmla="*/ 0 h 900"/>
                <a:gd name="T28" fmla="*/ 0 w 2259"/>
                <a:gd name="T29" fmla="*/ 0 h 900"/>
                <a:gd name="T30" fmla="*/ 0 w 2259"/>
                <a:gd name="T31" fmla="*/ 0 h 900"/>
                <a:gd name="T32" fmla="*/ 0 w 2259"/>
                <a:gd name="T33" fmla="*/ 0 h 900"/>
                <a:gd name="T34" fmla="*/ 0 w 2259"/>
                <a:gd name="T35" fmla="*/ 0 h 900"/>
                <a:gd name="T36" fmla="*/ 0 w 2259"/>
                <a:gd name="T37" fmla="*/ 0 h 900"/>
                <a:gd name="T38" fmla="*/ 0 w 2259"/>
                <a:gd name="T39" fmla="*/ 0 h 900"/>
                <a:gd name="T40" fmla="*/ 0 w 2259"/>
                <a:gd name="T41" fmla="*/ 0 h 900"/>
                <a:gd name="T42" fmla="*/ 0 w 2259"/>
                <a:gd name="T43" fmla="*/ 0 h 900"/>
                <a:gd name="T44" fmla="*/ 0 w 2259"/>
                <a:gd name="T45" fmla="*/ 0 h 900"/>
                <a:gd name="T46" fmla="*/ 0 w 2259"/>
                <a:gd name="T47" fmla="*/ 0 h 9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59"/>
                <a:gd name="T73" fmla="*/ 0 h 900"/>
                <a:gd name="T74" fmla="*/ 2259 w 2259"/>
                <a:gd name="T75" fmla="*/ 900 h 9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59" h="900">
                  <a:moveTo>
                    <a:pt x="11" y="515"/>
                  </a:moveTo>
                  <a:lnTo>
                    <a:pt x="90" y="655"/>
                  </a:lnTo>
                  <a:lnTo>
                    <a:pt x="226" y="709"/>
                  </a:lnTo>
                  <a:lnTo>
                    <a:pt x="231" y="510"/>
                  </a:lnTo>
                  <a:lnTo>
                    <a:pt x="321" y="284"/>
                  </a:lnTo>
                  <a:lnTo>
                    <a:pt x="201" y="345"/>
                  </a:lnTo>
                  <a:lnTo>
                    <a:pt x="155" y="379"/>
                  </a:lnTo>
                  <a:lnTo>
                    <a:pt x="141" y="315"/>
                  </a:lnTo>
                  <a:lnTo>
                    <a:pt x="146" y="184"/>
                  </a:lnTo>
                  <a:lnTo>
                    <a:pt x="511" y="0"/>
                  </a:lnTo>
                  <a:lnTo>
                    <a:pt x="504" y="233"/>
                  </a:lnTo>
                  <a:lnTo>
                    <a:pt x="437" y="283"/>
                  </a:lnTo>
                  <a:lnTo>
                    <a:pt x="390" y="540"/>
                  </a:lnTo>
                  <a:lnTo>
                    <a:pt x="481" y="730"/>
                  </a:lnTo>
                  <a:lnTo>
                    <a:pt x="1885" y="305"/>
                  </a:lnTo>
                  <a:lnTo>
                    <a:pt x="1780" y="100"/>
                  </a:lnTo>
                  <a:lnTo>
                    <a:pt x="2259" y="299"/>
                  </a:lnTo>
                  <a:lnTo>
                    <a:pt x="2179" y="355"/>
                  </a:lnTo>
                  <a:lnTo>
                    <a:pt x="496" y="900"/>
                  </a:lnTo>
                  <a:lnTo>
                    <a:pt x="349" y="864"/>
                  </a:lnTo>
                  <a:lnTo>
                    <a:pt x="46" y="740"/>
                  </a:lnTo>
                  <a:lnTo>
                    <a:pt x="0" y="600"/>
                  </a:lnTo>
                  <a:lnTo>
                    <a:pt x="11" y="515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5" name="Freeform 28"/>
            <p:cNvSpPr>
              <a:spLocks/>
            </p:cNvSpPr>
            <p:nvPr/>
          </p:nvSpPr>
          <p:spPr bwMode="auto">
            <a:xfrm>
              <a:off x="3610" y="2471"/>
              <a:ext cx="447" cy="195"/>
            </a:xfrm>
            <a:custGeom>
              <a:avLst/>
              <a:gdLst>
                <a:gd name="T0" fmla="*/ 0 w 1340"/>
                <a:gd name="T1" fmla="*/ 0 h 586"/>
                <a:gd name="T2" fmla="*/ 0 w 1340"/>
                <a:gd name="T3" fmla="*/ 0 h 586"/>
                <a:gd name="T4" fmla="*/ 0 w 1340"/>
                <a:gd name="T5" fmla="*/ 0 h 586"/>
                <a:gd name="T6" fmla="*/ 0 w 1340"/>
                <a:gd name="T7" fmla="*/ 0 h 586"/>
                <a:gd name="T8" fmla="*/ 0 w 1340"/>
                <a:gd name="T9" fmla="*/ 0 h 586"/>
                <a:gd name="T10" fmla="*/ 0 w 1340"/>
                <a:gd name="T11" fmla="*/ 0 h 586"/>
                <a:gd name="T12" fmla="*/ 0 w 1340"/>
                <a:gd name="T13" fmla="*/ 0 h 586"/>
                <a:gd name="T14" fmla="*/ 0 w 1340"/>
                <a:gd name="T15" fmla="*/ 0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0"/>
                <a:gd name="T25" fmla="*/ 0 h 586"/>
                <a:gd name="T26" fmla="*/ 1340 w 1340"/>
                <a:gd name="T27" fmla="*/ 586 h 5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0" h="586">
                  <a:moveTo>
                    <a:pt x="100" y="210"/>
                  </a:moveTo>
                  <a:lnTo>
                    <a:pt x="634" y="0"/>
                  </a:lnTo>
                  <a:lnTo>
                    <a:pt x="1340" y="170"/>
                  </a:lnTo>
                  <a:lnTo>
                    <a:pt x="1208" y="256"/>
                  </a:lnTo>
                  <a:lnTo>
                    <a:pt x="14" y="586"/>
                  </a:lnTo>
                  <a:lnTo>
                    <a:pt x="0" y="436"/>
                  </a:lnTo>
                  <a:lnTo>
                    <a:pt x="100" y="21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6" name="Freeform 29"/>
            <p:cNvSpPr>
              <a:spLocks/>
            </p:cNvSpPr>
            <p:nvPr/>
          </p:nvSpPr>
          <p:spPr bwMode="auto">
            <a:xfrm>
              <a:off x="2913" y="2415"/>
              <a:ext cx="462" cy="256"/>
            </a:xfrm>
            <a:custGeom>
              <a:avLst/>
              <a:gdLst>
                <a:gd name="T0" fmla="*/ 0 w 1387"/>
                <a:gd name="T1" fmla="*/ 0 h 770"/>
                <a:gd name="T2" fmla="*/ 0 w 1387"/>
                <a:gd name="T3" fmla="*/ 0 h 770"/>
                <a:gd name="T4" fmla="*/ 0 w 1387"/>
                <a:gd name="T5" fmla="*/ 0 h 770"/>
                <a:gd name="T6" fmla="*/ 0 w 1387"/>
                <a:gd name="T7" fmla="*/ 0 h 770"/>
                <a:gd name="T8" fmla="*/ 0 w 1387"/>
                <a:gd name="T9" fmla="*/ 0 h 770"/>
                <a:gd name="T10" fmla="*/ 0 w 1387"/>
                <a:gd name="T11" fmla="*/ 0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7"/>
                <a:gd name="T19" fmla="*/ 0 h 770"/>
                <a:gd name="T20" fmla="*/ 1387 w 138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7" h="770">
                  <a:moveTo>
                    <a:pt x="0" y="45"/>
                  </a:moveTo>
                  <a:lnTo>
                    <a:pt x="24" y="0"/>
                  </a:lnTo>
                  <a:lnTo>
                    <a:pt x="1387" y="659"/>
                  </a:lnTo>
                  <a:lnTo>
                    <a:pt x="1356" y="77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7" name="Freeform 30"/>
            <p:cNvSpPr>
              <a:spLocks/>
            </p:cNvSpPr>
            <p:nvPr/>
          </p:nvSpPr>
          <p:spPr bwMode="auto">
            <a:xfrm>
              <a:off x="2991" y="2249"/>
              <a:ext cx="931" cy="316"/>
            </a:xfrm>
            <a:custGeom>
              <a:avLst/>
              <a:gdLst>
                <a:gd name="T0" fmla="*/ 0 w 2793"/>
                <a:gd name="T1" fmla="*/ 0 h 946"/>
                <a:gd name="T2" fmla="*/ 0 w 2793"/>
                <a:gd name="T3" fmla="*/ 0 h 946"/>
                <a:gd name="T4" fmla="*/ 0 w 2793"/>
                <a:gd name="T5" fmla="*/ 0 h 946"/>
                <a:gd name="T6" fmla="*/ 0 w 2793"/>
                <a:gd name="T7" fmla="*/ 0 h 946"/>
                <a:gd name="T8" fmla="*/ 0 w 2793"/>
                <a:gd name="T9" fmla="*/ 0 h 946"/>
                <a:gd name="T10" fmla="*/ 0 w 2793"/>
                <a:gd name="T11" fmla="*/ 0 h 946"/>
                <a:gd name="T12" fmla="*/ 0 w 2793"/>
                <a:gd name="T13" fmla="*/ 0 h 946"/>
                <a:gd name="T14" fmla="*/ 0 w 2793"/>
                <a:gd name="T15" fmla="*/ 0 h 946"/>
                <a:gd name="T16" fmla="*/ 0 w 2793"/>
                <a:gd name="T17" fmla="*/ 0 h 946"/>
                <a:gd name="T18" fmla="*/ 0 w 2793"/>
                <a:gd name="T19" fmla="*/ 0 h 946"/>
                <a:gd name="T20" fmla="*/ 0 w 2793"/>
                <a:gd name="T21" fmla="*/ 0 h 946"/>
                <a:gd name="T22" fmla="*/ 0 w 2793"/>
                <a:gd name="T23" fmla="*/ 0 h 946"/>
                <a:gd name="T24" fmla="*/ 0 w 2793"/>
                <a:gd name="T25" fmla="*/ 0 h 946"/>
                <a:gd name="T26" fmla="*/ 0 w 2793"/>
                <a:gd name="T27" fmla="*/ 0 h 946"/>
                <a:gd name="T28" fmla="*/ 0 w 2793"/>
                <a:gd name="T29" fmla="*/ 0 h 946"/>
                <a:gd name="T30" fmla="*/ 0 w 2793"/>
                <a:gd name="T31" fmla="*/ 0 h 946"/>
                <a:gd name="T32" fmla="*/ 0 w 2793"/>
                <a:gd name="T33" fmla="*/ 0 h 946"/>
                <a:gd name="T34" fmla="*/ 0 w 2793"/>
                <a:gd name="T35" fmla="*/ 0 h 946"/>
                <a:gd name="T36" fmla="*/ 0 w 2793"/>
                <a:gd name="T37" fmla="*/ 0 h 9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3"/>
                <a:gd name="T58" fmla="*/ 0 h 946"/>
                <a:gd name="T59" fmla="*/ 2793 w 2793"/>
                <a:gd name="T60" fmla="*/ 946 h 9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3" h="946">
                  <a:moveTo>
                    <a:pt x="9" y="280"/>
                  </a:moveTo>
                  <a:lnTo>
                    <a:pt x="1219" y="716"/>
                  </a:lnTo>
                  <a:lnTo>
                    <a:pt x="1169" y="946"/>
                  </a:lnTo>
                  <a:lnTo>
                    <a:pt x="1433" y="856"/>
                  </a:lnTo>
                  <a:lnTo>
                    <a:pt x="1584" y="795"/>
                  </a:lnTo>
                  <a:lnTo>
                    <a:pt x="1544" y="590"/>
                  </a:lnTo>
                  <a:lnTo>
                    <a:pt x="1928" y="441"/>
                  </a:lnTo>
                  <a:lnTo>
                    <a:pt x="2003" y="586"/>
                  </a:lnTo>
                  <a:lnTo>
                    <a:pt x="1959" y="835"/>
                  </a:lnTo>
                  <a:lnTo>
                    <a:pt x="2498" y="574"/>
                  </a:lnTo>
                  <a:lnTo>
                    <a:pt x="2648" y="586"/>
                  </a:lnTo>
                  <a:lnTo>
                    <a:pt x="2793" y="310"/>
                  </a:lnTo>
                  <a:lnTo>
                    <a:pt x="2778" y="106"/>
                  </a:lnTo>
                  <a:lnTo>
                    <a:pt x="2588" y="0"/>
                  </a:lnTo>
                  <a:lnTo>
                    <a:pt x="1194" y="435"/>
                  </a:lnTo>
                  <a:lnTo>
                    <a:pt x="1089" y="490"/>
                  </a:lnTo>
                  <a:lnTo>
                    <a:pt x="0" y="115"/>
                  </a:lnTo>
                  <a:lnTo>
                    <a:pt x="9" y="28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8" name="Freeform 31"/>
            <p:cNvSpPr>
              <a:spLocks/>
            </p:cNvSpPr>
            <p:nvPr/>
          </p:nvSpPr>
          <p:spPr bwMode="auto">
            <a:xfrm>
              <a:off x="2932" y="2126"/>
              <a:ext cx="995" cy="422"/>
            </a:xfrm>
            <a:custGeom>
              <a:avLst/>
              <a:gdLst>
                <a:gd name="T0" fmla="*/ 0 w 2984"/>
                <a:gd name="T1" fmla="*/ 0 h 1267"/>
                <a:gd name="T2" fmla="*/ 0 w 2984"/>
                <a:gd name="T3" fmla="*/ 0 h 1267"/>
                <a:gd name="T4" fmla="*/ 0 w 2984"/>
                <a:gd name="T5" fmla="*/ 0 h 1267"/>
                <a:gd name="T6" fmla="*/ 0 w 2984"/>
                <a:gd name="T7" fmla="*/ 0 h 1267"/>
                <a:gd name="T8" fmla="*/ 0 w 2984"/>
                <a:gd name="T9" fmla="*/ 0 h 1267"/>
                <a:gd name="T10" fmla="*/ 0 w 2984"/>
                <a:gd name="T11" fmla="*/ 0 h 1267"/>
                <a:gd name="T12" fmla="*/ 0 w 2984"/>
                <a:gd name="T13" fmla="*/ 0 h 1267"/>
                <a:gd name="T14" fmla="*/ 0 w 2984"/>
                <a:gd name="T15" fmla="*/ 0 h 1267"/>
                <a:gd name="T16" fmla="*/ 0 w 2984"/>
                <a:gd name="T17" fmla="*/ 0 h 1267"/>
                <a:gd name="T18" fmla="*/ 0 w 2984"/>
                <a:gd name="T19" fmla="*/ 0 h 1267"/>
                <a:gd name="T20" fmla="*/ 0 w 2984"/>
                <a:gd name="T21" fmla="*/ 0 h 1267"/>
                <a:gd name="T22" fmla="*/ 0 w 2984"/>
                <a:gd name="T23" fmla="*/ 0 h 1267"/>
                <a:gd name="T24" fmla="*/ 0 w 2984"/>
                <a:gd name="T25" fmla="*/ 0 h 1267"/>
                <a:gd name="T26" fmla="*/ 0 w 2984"/>
                <a:gd name="T27" fmla="*/ 0 h 1267"/>
                <a:gd name="T28" fmla="*/ 0 w 2984"/>
                <a:gd name="T29" fmla="*/ 0 h 1267"/>
                <a:gd name="T30" fmla="*/ 0 w 2984"/>
                <a:gd name="T31" fmla="*/ 0 h 1267"/>
                <a:gd name="T32" fmla="*/ 0 w 2984"/>
                <a:gd name="T33" fmla="*/ 0 h 1267"/>
                <a:gd name="T34" fmla="*/ 0 w 2984"/>
                <a:gd name="T35" fmla="*/ 0 h 1267"/>
                <a:gd name="T36" fmla="*/ 0 w 2984"/>
                <a:gd name="T37" fmla="*/ 0 h 1267"/>
                <a:gd name="T38" fmla="*/ 0 w 2984"/>
                <a:gd name="T39" fmla="*/ 0 h 1267"/>
                <a:gd name="T40" fmla="*/ 0 w 2984"/>
                <a:gd name="T41" fmla="*/ 0 h 1267"/>
                <a:gd name="T42" fmla="*/ 0 w 2984"/>
                <a:gd name="T43" fmla="*/ 0 h 1267"/>
                <a:gd name="T44" fmla="*/ 0 w 2984"/>
                <a:gd name="T45" fmla="*/ 0 h 1267"/>
                <a:gd name="T46" fmla="*/ 0 w 2984"/>
                <a:gd name="T47" fmla="*/ 0 h 1267"/>
                <a:gd name="T48" fmla="*/ 0 w 2984"/>
                <a:gd name="T49" fmla="*/ 0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84"/>
                <a:gd name="T76" fmla="*/ 0 h 1267"/>
                <a:gd name="T77" fmla="*/ 2984 w 2984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84" h="1267">
                  <a:moveTo>
                    <a:pt x="0" y="316"/>
                  </a:moveTo>
                  <a:lnTo>
                    <a:pt x="1490" y="0"/>
                  </a:lnTo>
                  <a:lnTo>
                    <a:pt x="2284" y="170"/>
                  </a:lnTo>
                  <a:lnTo>
                    <a:pt x="991" y="481"/>
                  </a:lnTo>
                  <a:lnTo>
                    <a:pt x="1291" y="586"/>
                  </a:lnTo>
                  <a:lnTo>
                    <a:pt x="2598" y="266"/>
                  </a:lnTo>
                  <a:lnTo>
                    <a:pt x="2731" y="213"/>
                  </a:lnTo>
                  <a:lnTo>
                    <a:pt x="2904" y="306"/>
                  </a:lnTo>
                  <a:lnTo>
                    <a:pt x="2979" y="421"/>
                  </a:lnTo>
                  <a:lnTo>
                    <a:pt x="2984" y="741"/>
                  </a:lnTo>
                  <a:lnTo>
                    <a:pt x="2824" y="957"/>
                  </a:lnTo>
                  <a:lnTo>
                    <a:pt x="2674" y="967"/>
                  </a:lnTo>
                  <a:lnTo>
                    <a:pt x="2649" y="1032"/>
                  </a:lnTo>
                  <a:lnTo>
                    <a:pt x="2514" y="1097"/>
                  </a:lnTo>
                  <a:lnTo>
                    <a:pt x="2349" y="1147"/>
                  </a:lnTo>
                  <a:lnTo>
                    <a:pt x="2119" y="1267"/>
                  </a:lnTo>
                  <a:lnTo>
                    <a:pt x="2135" y="1206"/>
                  </a:lnTo>
                  <a:lnTo>
                    <a:pt x="2209" y="1026"/>
                  </a:lnTo>
                  <a:lnTo>
                    <a:pt x="2759" y="806"/>
                  </a:lnTo>
                  <a:lnTo>
                    <a:pt x="2864" y="676"/>
                  </a:lnTo>
                  <a:lnTo>
                    <a:pt x="2835" y="446"/>
                  </a:lnTo>
                  <a:lnTo>
                    <a:pt x="2759" y="403"/>
                  </a:lnTo>
                  <a:lnTo>
                    <a:pt x="1375" y="787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39" name="Freeform 32"/>
            <p:cNvSpPr>
              <a:spLocks/>
            </p:cNvSpPr>
            <p:nvPr/>
          </p:nvSpPr>
          <p:spPr bwMode="auto">
            <a:xfrm>
              <a:off x="3454" y="2593"/>
              <a:ext cx="511" cy="260"/>
            </a:xfrm>
            <a:custGeom>
              <a:avLst/>
              <a:gdLst>
                <a:gd name="T0" fmla="*/ 0 w 1534"/>
                <a:gd name="T1" fmla="*/ 0 h 781"/>
                <a:gd name="T2" fmla="*/ 0 w 1534"/>
                <a:gd name="T3" fmla="*/ 0 h 781"/>
                <a:gd name="T4" fmla="*/ 0 w 1534"/>
                <a:gd name="T5" fmla="*/ 0 h 781"/>
                <a:gd name="T6" fmla="*/ 0 w 1534"/>
                <a:gd name="T7" fmla="*/ 0 h 781"/>
                <a:gd name="T8" fmla="*/ 0 w 1534"/>
                <a:gd name="T9" fmla="*/ 0 h 781"/>
                <a:gd name="T10" fmla="*/ 0 w 1534"/>
                <a:gd name="T11" fmla="*/ 0 h 781"/>
                <a:gd name="T12" fmla="*/ 0 w 1534"/>
                <a:gd name="T13" fmla="*/ 0 h 781"/>
                <a:gd name="T14" fmla="*/ 0 w 1534"/>
                <a:gd name="T15" fmla="*/ 0 h 781"/>
                <a:gd name="T16" fmla="*/ 0 w 1534"/>
                <a:gd name="T17" fmla="*/ 0 h 781"/>
                <a:gd name="T18" fmla="*/ 0 w 1534"/>
                <a:gd name="T19" fmla="*/ 0 h 781"/>
                <a:gd name="T20" fmla="*/ 0 w 1534"/>
                <a:gd name="T21" fmla="*/ 0 h 781"/>
                <a:gd name="T22" fmla="*/ 0 w 1534"/>
                <a:gd name="T23" fmla="*/ 0 h 781"/>
                <a:gd name="T24" fmla="*/ 0 w 1534"/>
                <a:gd name="T25" fmla="*/ 0 h 781"/>
                <a:gd name="T26" fmla="*/ 0 w 1534"/>
                <a:gd name="T27" fmla="*/ 0 h 781"/>
                <a:gd name="T28" fmla="*/ 0 w 1534"/>
                <a:gd name="T29" fmla="*/ 0 h 781"/>
                <a:gd name="T30" fmla="*/ 0 w 1534"/>
                <a:gd name="T31" fmla="*/ 0 h 781"/>
                <a:gd name="T32" fmla="*/ 0 w 1534"/>
                <a:gd name="T33" fmla="*/ 0 h 7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4"/>
                <a:gd name="T52" fmla="*/ 0 h 781"/>
                <a:gd name="T53" fmla="*/ 1534 w 1534"/>
                <a:gd name="T54" fmla="*/ 781 h 7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4" h="781">
                  <a:moveTo>
                    <a:pt x="509" y="236"/>
                  </a:moveTo>
                  <a:lnTo>
                    <a:pt x="1419" y="0"/>
                  </a:lnTo>
                  <a:lnTo>
                    <a:pt x="1408" y="137"/>
                  </a:lnTo>
                  <a:lnTo>
                    <a:pt x="1423" y="251"/>
                  </a:lnTo>
                  <a:lnTo>
                    <a:pt x="1534" y="331"/>
                  </a:lnTo>
                  <a:lnTo>
                    <a:pt x="115" y="781"/>
                  </a:lnTo>
                  <a:lnTo>
                    <a:pt x="40" y="741"/>
                  </a:lnTo>
                  <a:lnTo>
                    <a:pt x="0" y="611"/>
                  </a:lnTo>
                  <a:lnTo>
                    <a:pt x="55" y="345"/>
                  </a:lnTo>
                  <a:lnTo>
                    <a:pt x="109" y="316"/>
                  </a:lnTo>
                  <a:lnTo>
                    <a:pt x="245" y="586"/>
                  </a:lnTo>
                  <a:lnTo>
                    <a:pt x="316" y="648"/>
                  </a:lnTo>
                  <a:lnTo>
                    <a:pt x="325" y="410"/>
                  </a:lnTo>
                  <a:lnTo>
                    <a:pt x="409" y="331"/>
                  </a:lnTo>
                  <a:lnTo>
                    <a:pt x="577" y="387"/>
                  </a:lnTo>
                  <a:lnTo>
                    <a:pt x="509" y="23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0" name="Freeform 33"/>
            <p:cNvSpPr>
              <a:spLocks/>
            </p:cNvSpPr>
            <p:nvPr/>
          </p:nvSpPr>
          <p:spPr bwMode="auto">
            <a:xfrm>
              <a:off x="3367" y="2508"/>
              <a:ext cx="156" cy="88"/>
            </a:xfrm>
            <a:custGeom>
              <a:avLst/>
              <a:gdLst>
                <a:gd name="T0" fmla="*/ 0 w 468"/>
                <a:gd name="T1" fmla="*/ 0 h 264"/>
                <a:gd name="T2" fmla="*/ 0 w 468"/>
                <a:gd name="T3" fmla="*/ 0 h 264"/>
                <a:gd name="T4" fmla="*/ 0 w 468"/>
                <a:gd name="T5" fmla="*/ 0 h 264"/>
                <a:gd name="T6" fmla="*/ 0 w 468"/>
                <a:gd name="T7" fmla="*/ 0 h 264"/>
                <a:gd name="T8" fmla="*/ 0 w 468"/>
                <a:gd name="T9" fmla="*/ 0 h 264"/>
                <a:gd name="T10" fmla="*/ 0 w 468"/>
                <a:gd name="T11" fmla="*/ 0 h 264"/>
                <a:gd name="T12" fmla="*/ 0 w 468"/>
                <a:gd name="T13" fmla="*/ 0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264"/>
                <a:gd name="T23" fmla="*/ 468 w 468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264">
                  <a:moveTo>
                    <a:pt x="0" y="229"/>
                  </a:moveTo>
                  <a:lnTo>
                    <a:pt x="310" y="199"/>
                  </a:lnTo>
                  <a:lnTo>
                    <a:pt x="294" y="264"/>
                  </a:lnTo>
                  <a:lnTo>
                    <a:pt x="434" y="210"/>
                  </a:lnTo>
                  <a:lnTo>
                    <a:pt x="468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1" name="Freeform 34"/>
            <p:cNvSpPr>
              <a:spLocks/>
            </p:cNvSpPr>
            <p:nvPr/>
          </p:nvSpPr>
          <p:spPr bwMode="auto">
            <a:xfrm>
              <a:off x="2880" y="2118"/>
              <a:ext cx="1023" cy="361"/>
            </a:xfrm>
            <a:custGeom>
              <a:avLst/>
              <a:gdLst>
                <a:gd name="T0" fmla="*/ 0 w 3069"/>
                <a:gd name="T1" fmla="*/ 0 h 1082"/>
                <a:gd name="T2" fmla="*/ 0 w 3069"/>
                <a:gd name="T3" fmla="*/ 0 h 1082"/>
                <a:gd name="T4" fmla="*/ 0 w 3069"/>
                <a:gd name="T5" fmla="*/ 0 h 1082"/>
                <a:gd name="T6" fmla="*/ 0 w 3069"/>
                <a:gd name="T7" fmla="*/ 0 h 1082"/>
                <a:gd name="T8" fmla="*/ 0 w 3069"/>
                <a:gd name="T9" fmla="*/ 0 h 1082"/>
                <a:gd name="T10" fmla="*/ 0 w 3069"/>
                <a:gd name="T11" fmla="*/ 0 h 1082"/>
                <a:gd name="T12" fmla="*/ 0 w 3069"/>
                <a:gd name="T13" fmla="*/ 0 h 1082"/>
                <a:gd name="T14" fmla="*/ 0 w 3069"/>
                <a:gd name="T15" fmla="*/ 0 h 1082"/>
                <a:gd name="T16" fmla="*/ 0 w 3069"/>
                <a:gd name="T17" fmla="*/ 0 h 1082"/>
                <a:gd name="T18" fmla="*/ 0 w 3069"/>
                <a:gd name="T19" fmla="*/ 0 h 1082"/>
                <a:gd name="T20" fmla="*/ 0 w 3069"/>
                <a:gd name="T21" fmla="*/ 0 h 1082"/>
                <a:gd name="T22" fmla="*/ 0 w 3069"/>
                <a:gd name="T23" fmla="*/ 0 h 1082"/>
                <a:gd name="T24" fmla="*/ 0 w 3069"/>
                <a:gd name="T25" fmla="*/ 0 h 1082"/>
                <a:gd name="T26" fmla="*/ 0 w 3069"/>
                <a:gd name="T27" fmla="*/ 0 h 1082"/>
                <a:gd name="T28" fmla="*/ 0 w 3069"/>
                <a:gd name="T29" fmla="*/ 0 h 1082"/>
                <a:gd name="T30" fmla="*/ 0 w 3069"/>
                <a:gd name="T31" fmla="*/ 0 h 1082"/>
                <a:gd name="T32" fmla="*/ 0 w 3069"/>
                <a:gd name="T33" fmla="*/ 0 h 1082"/>
                <a:gd name="T34" fmla="*/ 0 w 3069"/>
                <a:gd name="T35" fmla="*/ 0 h 1082"/>
                <a:gd name="T36" fmla="*/ 0 w 3069"/>
                <a:gd name="T37" fmla="*/ 0 h 1082"/>
                <a:gd name="T38" fmla="*/ 0 w 3069"/>
                <a:gd name="T39" fmla="*/ 0 h 1082"/>
                <a:gd name="T40" fmla="*/ 0 w 3069"/>
                <a:gd name="T41" fmla="*/ 0 h 1082"/>
                <a:gd name="T42" fmla="*/ 0 w 3069"/>
                <a:gd name="T43" fmla="*/ 0 h 1082"/>
                <a:gd name="T44" fmla="*/ 0 w 3069"/>
                <a:gd name="T45" fmla="*/ 0 h 1082"/>
                <a:gd name="T46" fmla="*/ 0 w 3069"/>
                <a:gd name="T47" fmla="*/ 0 h 1082"/>
                <a:gd name="T48" fmla="*/ 0 w 3069"/>
                <a:gd name="T49" fmla="*/ 0 h 1082"/>
                <a:gd name="T50" fmla="*/ 0 w 3069"/>
                <a:gd name="T51" fmla="*/ 0 h 1082"/>
                <a:gd name="T52" fmla="*/ 0 w 3069"/>
                <a:gd name="T53" fmla="*/ 0 h 1082"/>
                <a:gd name="T54" fmla="*/ 0 w 3069"/>
                <a:gd name="T55" fmla="*/ 0 h 1082"/>
                <a:gd name="T56" fmla="*/ 0 w 3069"/>
                <a:gd name="T57" fmla="*/ 0 h 1082"/>
                <a:gd name="T58" fmla="*/ 0 w 3069"/>
                <a:gd name="T59" fmla="*/ 0 h 1082"/>
                <a:gd name="T60" fmla="*/ 0 w 3069"/>
                <a:gd name="T61" fmla="*/ 0 h 1082"/>
                <a:gd name="T62" fmla="*/ 0 w 3069"/>
                <a:gd name="T63" fmla="*/ 0 h 1082"/>
                <a:gd name="T64" fmla="*/ 0 w 3069"/>
                <a:gd name="T65" fmla="*/ 0 h 1082"/>
                <a:gd name="T66" fmla="*/ 0 w 3069"/>
                <a:gd name="T67" fmla="*/ 0 h 10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69"/>
                <a:gd name="T103" fmla="*/ 0 h 1082"/>
                <a:gd name="T104" fmla="*/ 3069 w 3069"/>
                <a:gd name="T105" fmla="*/ 1082 h 10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69" h="1082">
                  <a:moveTo>
                    <a:pt x="25" y="281"/>
                  </a:moveTo>
                  <a:lnTo>
                    <a:pt x="0" y="384"/>
                  </a:lnTo>
                  <a:lnTo>
                    <a:pt x="272" y="520"/>
                  </a:lnTo>
                  <a:lnTo>
                    <a:pt x="306" y="647"/>
                  </a:lnTo>
                  <a:lnTo>
                    <a:pt x="313" y="757"/>
                  </a:lnTo>
                  <a:lnTo>
                    <a:pt x="279" y="886"/>
                  </a:lnTo>
                  <a:lnTo>
                    <a:pt x="365" y="775"/>
                  </a:lnTo>
                  <a:lnTo>
                    <a:pt x="407" y="647"/>
                  </a:lnTo>
                  <a:lnTo>
                    <a:pt x="399" y="554"/>
                  </a:lnTo>
                  <a:lnTo>
                    <a:pt x="1436" y="920"/>
                  </a:lnTo>
                  <a:lnTo>
                    <a:pt x="2915" y="425"/>
                  </a:lnTo>
                  <a:lnTo>
                    <a:pt x="2958" y="554"/>
                  </a:lnTo>
                  <a:lnTo>
                    <a:pt x="2958" y="698"/>
                  </a:lnTo>
                  <a:lnTo>
                    <a:pt x="2856" y="825"/>
                  </a:lnTo>
                  <a:lnTo>
                    <a:pt x="2371" y="1026"/>
                  </a:lnTo>
                  <a:lnTo>
                    <a:pt x="2345" y="1082"/>
                  </a:lnTo>
                  <a:lnTo>
                    <a:pt x="2908" y="868"/>
                  </a:lnTo>
                  <a:lnTo>
                    <a:pt x="3019" y="791"/>
                  </a:lnTo>
                  <a:lnTo>
                    <a:pt x="3069" y="664"/>
                  </a:lnTo>
                  <a:lnTo>
                    <a:pt x="3053" y="493"/>
                  </a:lnTo>
                  <a:lnTo>
                    <a:pt x="2976" y="400"/>
                  </a:lnTo>
                  <a:lnTo>
                    <a:pt x="2899" y="366"/>
                  </a:lnTo>
                  <a:lnTo>
                    <a:pt x="2695" y="459"/>
                  </a:lnTo>
                  <a:lnTo>
                    <a:pt x="1470" y="748"/>
                  </a:lnTo>
                  <a:lnTo>
                    <a:pt x="282" y="381"/>
                  </a:lnTo>
                  <a:lnTo>
                    <a:pt x="1402" y="809"/>
                  </a:lnTo>
                  <a:lnTo>
                    <a:pt x="1402" y="852"/>
                  </a:lnTo>
                  <a:lnTo>
                    <a:pt x="50" y="357"/>
                  </a:lnTo>
                  <a:lnTo>
                    <a:pt x="93" y="315"/>
                  </a:lnTo>
                  <a:lnTo>
                    <a:pt x="1597" y="43"/>
                  </a:lnTo>
                  <a:lnTo>
                    <a:pt x="2334" y="179"/>
                  </a:lnTo>
                  <a:lnTo>
                    <a:pt x="1556" y="0"/>
                  </a:lnTo>
                  <a:lnTo>
                    <a:pt x="25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2" name="Freeform 35"/>
            <p:cNvSpPr>
              <a:spLocks/>
            </p:cNvSpPr>
            <p:nvPr/>
          </p:nvSpPr>
          <p:spPr bwMode="auto">
            <a:xfrm>
              <a:off x="2883" y="2359"/>
              <a:ext cx="632" cy="320"/>
            </a:xfrm>
            <a:custGeom>
              <a:avLst/>
              <a:gdLst>
                <a:gd name="T0" fmla="*/ 0 w 1894"/>
                <a:gd name="T1" fmla="*/ 0 h 960"/>
                <a:gd name="T2" fmla="*/ 0 w 1894"/>
                <a:gd name="T3" fmla="*/ 0 h 960"/>
                <a:gd name="T4" fmla="*/ 0 w 1894"/>
                <a:gd name="T5" fmla="*/ 0 h 960"/>
                <a:gd name="T6" fmla="*/ 0 w 1894"/>
                <a:gd name="T7" fmla="*/ 0 h 960"/>
                <a:gd name="T8" fmla="*/ 0 w 1894"/>
                <a:gd name="T9" fmla="*/ 0 h 960"/>
                <a:gd name="T10" fmla="*/ 0 w 1894"/>
                <a:gd name="T11" fmla="*/ 0 h 960"/>
                <a:gd name="T12" fmla="*/ 0 w 1894"/>
                <a:gd name="T13" fmla="*/ 0 h 960"/>
                <a:gd name="T14" fmla="*/ 0 w 1894"/>
                <a:gd name="T15" fmla="*/ 0 h 960"/>
                <a:gd name="T16" fmla="*/ 0 w 1894"/>
                <a:gd name="T17" fmla="*/ 0 h 960"/>
                <a:gd name="T18" fmla="*/ 0 w 1894"/>
                <a:gd name="T19" fmla="*/ 0 h 960"/>
                <a:gd name="T20" fmla="*/ 0 w 1894"/>
                <a:gd name="T21" fmla="*/ 0 h 960"/>
                <a:gd name="T22" fmla="*/ 0 w 1894"/>
                <a:gd name="T23" fmla="*/ 0 h 960"/>
                <a:gd name="T24" fmla="*/ 0 w 1894"/>
                <a:gd name="T25" fmla="*/ 0 h 960"/>
                <a:gd name="T26" fmla="*/ 0 w 1894"/>
                <a:gd name="T27" fmla="*/ 0 h 960"/>
                <a:gd name="T28" fmla="*/ 0 w 1894"/>
                <a:gd name="T29" fmla="*/ 0 h 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94"/>
                <a:gd name="T46" fmla="*/ 0 h 960"/>
                <a:gd name="T47" fmla="*/ 1894 w 1894"/>
                <a:gd name="T48" fmla="*/ 960 h 9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94" h="960">
                  <a:moveTo>
                    <a:pt x="321" y="0"/>
                  </a:moveTo>
                  <a:lnTo>
                    <a:pt x="28" y="105"/>
                  </a:lnTo>
                  <a:lnTo>
                    <a:pt x="0" y="211"/>
                  </a:lnTo>
                  <a:lnTo>
                    <a:pt x="1441" y="960"/>
                  </a:lnTo>
                  <a:lnTo>
                    <a:pt x="1840" y="760"/>
                  </a:lnTo>
                  <a:lnTo>
                    <a:pt x="1894" y="626"/>
                  </a:lnTo>
                  <a:lnTo>
                    <a:pt x="1451" y="799"/>
                  </a:lnTo>
                  <a:lnTo>
                    <a:pt x="449" y="338"/>
                  </a:lnTo>
                  <a:lnTo>
                    <a:pt x="1401" y="831"/>
                  </a:lnTo>
                  <a:lnTo>
                    <a:pt x="1423" y="904"/>
                  </a:lnTo>
                  <a:lnTo>
                    <a:pt x="89" y="211"/>
                  </a:lnTo>
                  <a:lnTo>
                    <a:pt x="77" y="149"/>
                  </a:lnTo>
                  <a:lnTo>
                    <a:pt x="316" y="55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3" name="Freeform 36"/>
            <p:cNvSpPr>
              <a:spLocks/>
            </p:cNvSpPr>
            <p:nvPr/>
          </p:nvSpPr>
          <p:spPr bwMode="auto">
            <a:xfrm>
              <a:off x="2995" y="2396"/>
              <a:ext cx="528" cy="195"/>
            </a:xfrm>
            <a:custGeom>
              <a:avLst/>
              <a:gdLst>
                <a:gd name="T0" fmla="*/ 0 w 1584"/>
                <a:gd name="T1" fmla="*/ 0 h 584"/>
                <a:gd name="T2" fmla="*/ 0 w 1584"/>
                <a:gd name="T3" fmla="*/ 0 h 584"/>
                <a:gd name="T4" fmla="*/ 0 w 1584"/>
                <a:gd name="T5" fmla="*/ 0 h 584"/>
                <a:gd name="T6" fmla="*/ 0 w 1584"/>
                <a:gd name="T7" fmla="*/ 0 h 584"/>
                <a:gd name="T8" fmla="*/ 0 w 1584"/>
                <a:gd name="T9" fmla="*/ 0 h 584"/>
                <a:gd name="T10" fmla="*/ 0 w 1584"/>
                <a:gd name="T11" fmla="*/ 0 h 584"/>
                <a:gd name="T12" fmla="*/ 0 w 1584"/>
                <a:gd name="T13" fmla="*/ 0 h 584"/>
                <a:gd name="T14" fmla="*/ 0 w 1584"/>
                <a:gd name="T15" fmla="*/ 0 h 584"/>
                <a:gd name="T16" fmla="*/ 0 w 1584"/>
                <a:gd name="T17" fmla="*/ 0 h 584"/>
                <a:gd name="T18" fmla="*/ 0 w 1584"/>
                <a:gd name="T19" fmla="*/ 0 h 584"/>
                <a:gd name="T20" fmla="*/ 0 w 1584"/>
                <a:gd name="T21" fmla="*/ 0 h 584"/>
                <a:gd name="T22" fmla="*/ 0 w 1584"/>
                <a:gd name="T23" fmla="*/ 0 h 584"/>
                <a:gd name="T24" fmla="*/ 0 w 1584"/>
                <a:gd name="T25" fmla="*/ 0 h 584"/>
                <a:gd name="T26" fmla="*/ 0 w 1584"/>
                <a:gd name="T27" fmla="*/ 0 h 584"/>
                <a:gd name="T28" fmla="*/ 0 w 1584"/>
                <a:gd name="T29" fmla="*/ 0 h 584"/>
                <a:gd name="T30" fmla="*/ 0 w 1584"/>
                <a:gd name="T31" fmla="*/ 0 h 584"/>
                <a:gd name="T32" fmla="*/ 0 w 1584"/>
                <a:gd name="T33" fmla="*/ 0 h 584"/>
                <a:gd name="T34" fmla="*/ 0 w 1584"/>
                <a:gd name="T35" fmla="*/ 0 h 584"/>
                <a:gd name="T36" fmla="*/ 0 w 1584"/>
                <a:gd name="T37" fmla="*/ 0 h 584"/>
                <a:gd name="T38" fmla="*/ 0 w 1584"/>
                <a:gd name="T39" fmla="*/ 0 h 584"/>
                <a:gd name="T40" fmla="*/ 0 w 1584"/>
                <a:gd name="T41" fmla="*/ 0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4"/>
                <a:gd name="T64" fmla="*/ 0 h 584"/>
                <a:gd name="T65" fmla="*/ 1584 w 1584"/>
                <a:gd name="T66" fmla="*/ 584 h 5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4" h="584">
                  <a:moveTo>
                    <a:pt x="0" y="83"/>
                  </a:moveTo>
                  <a:lnTo>
                    <a:pt x="1082" y="584"/>
                  </a:lnTo>
                  <a:lnTo>
                    <a:pt x="1584" y="378"/>
                  </a:lnTo>
                  <a:lnTo>
                    <a:pt x="1584" y="335"/>
                  </a:lnTo>
                  <a:lnTo>
                    <a:pt x="1200" y="483"/>
                  </a:lnTo>
                  <a:lnTo>
                    <a:pt x="1255" y="360"/>
                  </a:lnTo>
                  <a:lnTo>
                    <a:pt x="1448" y="282"/>
                  </a:lnTo>
                  <a:lnTo>
                    <a:pt x="1239" y="306"/>
                  </a:lnTo>
                  <a:lnTo>
                    <a:pt x="1227" y="171"/>
                  </a:lnTo>
                  <a:lnTo>
                    <a:pt x="1156" y="22"/>
                  </a:lnTo>
                  <a:lnTo>
                    <a:pt x="1106" y="56"/>
                  </a:lnTo>
                  <a:lnTo>
                    <a:pt x="1167" y="171"/>
                  </a:lnTo>
                  <a:lnTo>
                    <a:pt x="662" y="0"/>
                  </a:lnTo>
                  <a:lnTo>
                    <a:pt x="1167" y="249"/>
                  </a:lnTo>
                  <a:lnTo>
                    <a:pt x="1181" y="325"/>
                  </a:lnTo>
                  <a:lnTo>
                    <a:pt x="1141" y="418"/>
                  </a:lnTo>
                  <a:lnTo>
                    <a:pt x="358" y="111"/>
                  </a:lnTo>
                  <a:lnTo>
                    <a:pt x="1137" y="466"/>
                  </a:lnTo>
                  <a:lnTo>
                    <a:pt x="1082" y="54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4" name="Freeform 37"/>
            <p:cNvSpPr>
              <a:spLocks/>
            </p:cNvSpPr>
            <p:nvPr/>
          </p:nvSpPr>
          <p:spPr bwMode="auto">
            <a:xfrm>
              <a:off x="3435" y="2322"/>
              <a:ext cx="370" cy="487"/>
            </a:xfrm>
            <a:custGeom>
              <a:avLst/>
              <a:gdLst>
                <a:gd name="T0" fmla="*/ 0 w 1109"/>
                <a:gd name="T1" fmla="*/ 0 h 1460"/>
                <a:gd name="T2" fmla="*/ 0 w 1109"/>
                <a:gd name="T3" fmla="*/ 0 h 1460"/>
                <a:gd name="T4" fmla="*/ 0 w 1109"/>
                <a:gd name="T5" fmla="*/ 0 h 1460"/>
                <a:gd name="T6" fmla="*/ 0 w 1109"/>
                <a:gd name="T7" fmla="*/ 0 h 1460"/>
                <a:gd name="T8" fmla="*/ 0 w 1109"/>
                <a:gd name="T9" fmla="*/ 0 h 1460"/>
                <a:gd name="T10" fmla="*/ 0 w 1109"/>
                <a:gd name="T11" fmla="*/ 0 h 1460"/>
                <a:gd name="T12" fmla="*/ 0 w 1109"/>
                <a:gd name="T13" fmla="*/ 0 h 1460"/>
                <a:gd name="T14" fmla="*/ 0 w 1109"/>
                <a:gd name="T15" fmla="*/ 0 h 1460"/>
                <a:gd name="T16" fmla="*/ 0 w 1109"/>
                <a:gd name="T17" fmla="*/ 0 h 1460"/>
                <a:gd name="T18" fmla="*/ 0 w 1109"/>
                <a:gd name="T19" fmla="*/ 0 h 1460"/>
                <a:gd name="T20" fmla="*/ 0 w 1109"/>
                <a:gd name="T21" fmla="*/ 0 h 1460"/>
                <a:gd name="T22" fmla="*/ 0 w 1109"/>
                <a:gd name="T23" fmla="*/ 0 h 1460"/>
                <a:gd name="T24" fmla="*/ 0 w 1109"/>
                <a:gd name="T25" fmla="*/ 0 h 1460"/>
                <a:gd name="T26" fmla="*/ 0 w 1109"/>
                <a:gd name="T27" fmla="*/ 0 h 1460"/>
                <a:gd name="T28" fmla="*/ 0 w 1109"/>
                <a:gd name="T29" fmla="*/ 0 h 1460"/>
                <a:gd name="T30" fmla="*/ 0 w 1109"/>
                <a:gd name="T31" fmla="*/ 0 h 1460"/>
                <a:gd name="T32" fmla="*/ 0 w 1109"/>
                <a:gd name="T33" fmla="*/ 0 h 1460"/>
                <a:gd name="T34" fmla="*/ 0 w 1109"/>
                <a:gd name="T35" fmla="*/ 0 h 1460"/>
                <a:gd name="T36" fmla="*/ 0 w 1109"/>
                <a:gd name="T37" fmla="*/ 0 h 1460"/>
                <a:gd name="T38" fmla="*/ 0 w 1109"/>
                <a:gd name="T39" fmla="*/ 0 h 1460"/>
                <a:gd name="T40" fmla="*/ 0 w 1109"/>
                <a:gd name="T41" fmla="*/ 0 h 1460"/>
                <a:gd name="T42" fmla="*/ 0 w 1109"/>
                <a:gd name="T43" fmla="*/ 0 h 1460"/>
                <a:gd name="T44" fmla="*/ 0 w 1109"/>
                <a:gd name="T45" fmla="*/ 0 h 1460"/>
                <a:gd name="T46" fmla="*/ 0 w 1109"/>
                <a:gd name="T47" fmla="*/ 0 h 1460"/>
                <a:gd name="T48" fmla="*/ 0 w 1109"/>
                <a:gd name="T49" fmla="*/ 0 h 1460"/>
                <a:gd name="T50" fmla="*/ 0 w 1109"/>
                <a:gd name="T51" fmla="*/ 0 h 1460"/>
                <a:gd name="T52" fmla="*/ 0 w 1109"/>
                <a:gd name="T53" fmla="*/ 0 h 1460"/>
                <a:gd name="T54" fmla="*/ 0 w 1109"/>
                <a:gd name="T55" fmla="*/ 0 h 1460"/>
                <a:gd name="T56" fmla="*/ 0 w 1109"/>
                <a:gd name="T57" fmla="*/ 0 h 1460"/>
                <a:gd name="T58" fmla="*/ 0 w 1109"/>
                <a:gd name="T59" fmla="*/ 0 h 1460"/>
                <a:gd name="T60" fmla="*/ 0 w 1109"/>
                <a:gd name="T61" fmla="*/ 0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1460"/>
                <a:gd name="T95" fmla="*/ 1109 w 1109"/>
                <a:gd name="T96" fmla="*/ 1460 h 14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1460">
                  <a:moveTo>
                    <a:pt x="0" y="378"/>
                  </a:moveTo>
                  <a:lnTo>
                    <a:pt x="411" y="256"/>
                  </a:lnTo>
                  <a:lnTo>
                    <a:pt x="1109" y="0"/>
                  </a:lnTo>
                  <a:lnTo>
                    <a:pt x="626" y="245"/>
                  </a:lnTo>
                  <a:lnTo>
                    <a:pt x="709" y="346"/>
                  </a:lnTo>
                  <a:lnTo>
                    <a:pt x="709" y="467"/>
                  </a:lnTo>
                  <a:lnTo>
                    <a:pt x="643" y="672"/>
                  </a:lnTo>
                  <a:lnTo>
                    <a:pt x="554" y="895"/>
                  </a:lnTo>
                  <a:lnTo>
                    <a:pt x="550" y="1016"/>
                  </a:lnTo>
                  <a:lnTo>
                    <a:pt x="632" y="1199"/>
                  </a:lnTo>
                  <a:lnTo>
                    <a:pt x="510" y="1055"/>
                  </a:lnTo>
                  <a:lnTo>
                    <a:pt x="494" y="899"/>
                  </a:lnTo>
                  <a:lnTo>
                    <a:pt x="588" y="639"/>
                  </a:lnTo>
                  <a:lnTo>
                    <a:pt x="660" y="450"/>
                  </a:lnTo>
                  <a:lnTo>
                    <a:pt x="550" y="251"/>
                  </a:lnTo>
                  <a:lnTo>
                    <a:pt x="244" y="368"/>
                  </a:lnTo>
                  <a:lnTo>
                    <a:pt x="272" y="428"/>
                  </a:lnTo>
                  <a:lnTo>
                    <a:pt x="294" y="583"/>
                  </a:lnTo>
                  <a:lnTo>
                    <a:pt x="266" y="760"/>
                  </a:lnTo>
                  <a:lnTo>
                    <a:pt x="222" y="933"/>
                  </a:lnTo>
                  <a:lnTo>
                    <a:pt x="206" y="1110"/>
                  </a:lnTo>
                  <a:lnTo>
                    <a:pt x="256" y="1283"/>
                  </a:lnTo>
                  <a:lnTo>
                    <a:pt x="371" y="1460"/>
                  </a:lnTo>
                  <a:lnTo>
                    <a:pt x="250" y="1387"/>
                  </a:lnTo>
                  <a:lnTo>
                    <a:pt x="167" y="1199"/>
                  </a:lnTo>
                  <a:lnTo>
                    <a:pt x="150" y="989"/>
                  </a:lnTo>
                  <a:lnTo>
                    <a:pt x="212" y="716"/>
                  </a:lnTo>
                  <a:lnTo>
                    <a:pt x="234" y="551"/>
                  </a:lnTo>
                  <a:lnTo>
                    <a:pt x="150" y="39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5" name="Freeform 38"/>
            <p:cNvSpPr>
              <a:spLocks/>
            </p:cNvSpPr>
            <p:nvPr/>
          </p:nvSpPr>
          <p:spPr bwMode="auto">
            <a:xfrm>
              <a:off x="3550" y="2694"/>
              <a:ext cx="96" cy="115"/>
            </a:xfrm>
            <a:custGeom>
              <a:avLst/>
              <a:gdLst>
                <a:gd name="T0" fmla="*/ 0 w 288"/>
                <a:gd name="T1" fmla="*/ 0 h 344"/>
                <a:gd name="T2" fmla="*/ 0 w 288"/>
                <a:gd name="T3" fmla="*/ 0 h 344"/>
                <a:gd name="T4" fmla="*/ 0 w 288"/>
                <a:gd name="T5" fmla="*/ 0 h 344"/>
                <a:gd name="T6" fmla="*/ 0 w 288"/>
                <a:gd name="T7" fmla="*/ 0 h 344"/>
                <a:gd name="T8" fmla="*/ 0 w 288"/>
                <a:gd name="T9" fmla="*/ 0 h 344"/>
                <a:gd name="T10" fmla="*/ 0 w 288"/>
                <a:gd name="T11" fmla="*/ 0 h 344"/>
                <a:gd name="T12" fmla="*/ 0 w 288"/>
                <a:gd name="T13" fmla="*/ 0 h 344"/>
                <a:gd name="T14" fmla="*/ 0 w 288"/>
                <a:gd name="T15" fmla="*/ 0 h 344"/>
                <a:gd name="T16" fmla="*/ 0 w 288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344"/>
                <a:gd name="T29" fmla="*/ 288 w 288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344">
                  <a:moveTo>
                    <a:pt x="27" y="344"/>
                  </a:moveTo>
                  <a:lnTo>
                    <a:pt x="0" y="161"/>
                  </a:lnTo>
                  <a:lnTo>
                    <a:pt x="73" y="0"/>
                  </a:lnTo>
                  <a:lnTo>
                    <a:pt x="139" y="6"/>
                  </a:lnTo>
                  <a:lnTo>
                    <a:pt x="288" y="83"/>
                  </a:lnTo>
                  <a:lnTo>
                    <a:pt x="111" y="66"/>
                  </a:lnTo>
                  <a:lnTo>
                    <a:pt x="49" y="167"/>
                  </a:lnTo>
                  <a:lnTo>
                    <a:pt x="27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6" name="Freeform 39"/>
            <p:cNvSpPr>
              <a:spLocks/>
            </p:cNvSpPr>
            <p:nvPr/>
          </p:nvSpPr>
          <p:spPr bwMode="auto">
            <a:xfrm>
              <a:off x="3631" y="2202"/>
              <a:ext cx="303" cy="361"/>
            </a:xfrm>
            <a:custGeom>
              <a:avLst/>
              <a:gdLst>
                <a:gd name="T0" fmla="*/ 0 w 908"/>
                <a:gd name="T1" fmla="*/ 0 h 1082"/>
                <a:gd name="T2" fmla="*/ 0 w 908"/>
                <a:gd name="T3" fmla="*/ 0 h 1082"/>
                <a:gd name="T4" fmla="*/ 0 w 908"/>
                <a:gd name="T5" fmla="*/ 0 h 1082"/>
                <a:gd name="T6" fmla="*/ 0 w 908"/>
                <a:gd name="T7" fmla="*/ 0 h 1082"/>
                <a:gd name="T8" fmla="*/ 0 w 908"/>
                <a:gd name="T9" fmla="*/ 0 h 1082"/>
                <a:gd name="T10" fmla="*/ 0 w 908"/>
                <a:gd name="T11" fmla="*/ 0 h 1082"/>
                <a:gd name="T12" fmla="*/ 0 w 908"/>
                <a:gd name="T13" fmla="*/ 0 h 1082"/>
                <a:gd name="T14" fmla="*/ 0 w 908"/>
                <a:gd name="T15" fmla="*/ 0 h 1082"/>
                <a:gd name="T16" fmla="*/ 0 w 908"/>
                <a:gd name="T17" fmla="*/ 0 h 1082"/>
                <a:gd name="T18" fmla="*/ 0 w 908"/>
                <a:gd name="T19" fmla="*/ 0 h 1082"/>
                <a:gd name="T20" fmla="*/ 0 w 908"/>
                <a:gd name="T21" fmla="*/ 0 h 1082"/>
                <a:gd name="T22" fmla="*/ 0 w 908"/>
                <a:gd name="T23" fmla="*/ 0 h 1082"/>
                <a:gd name="T24" fmla="*/ 0 w 908"/>
                <a:gd name="T25" fmla="*/ 0 h 1082"/>
                <a:gd name="T26" fmla="*/ 0 w 908"/>
                <a:gd name="T27" fmla="*/ 0 h 1082"/>
                <a:gd name="T28" fmla="*/ 0 w 908"/>
                <a:gd name="T29" fmla="*/ 0 h 1082"/>
                <a:gd name="T30" fmla="*/ 0 w 908"/>
                <a:gd name="T31" fmla="*/ 0 h 1082"/>
                <a:gd name="T32" fmla="*/ 0 w 908"/>
                <a:gd name="T33" fmla="*/ 0 h 1082"/>
                <a:gd name="T34" fmla="*/ 0 w 908"/>
                <a:gd name="T35" fmla="*/ 0 h 1082"/>
                <a:gd name="T36" fmla="*/ 0 w 908"/>
                <a:gd name="T37" fmla="*/ 0 h 10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8"/>
                <a:gd name="T58" fmla="*/ 0 h 1082"/>
                <a:gd name="T59" fmla="*/ 908 w 908"/>
                <a:gd name="T60" fmla="*/ 1082 h 10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8" h="1082">
                  <a:moveTo>
                    <a:pt x="66" y="949"/>
                  </a:moveTo>
                  <a:lnTo>
                    <a:pt x="576" y="716"/>
                  </a:lnTo>
                  <a:lnTo>
                    <a:pt x="695" y="703"/>
                  </a:lnTo>
                  <a:lnTo>
                    <a:pt x="781" y="621"/>
                  </a:lnTo>
                  <a:lnTo>
                    <a:pt x="859" y="428"/>
                  </a:lnTo>
                  <a:lnTo>
                    <a:pt x="825" y="161"/>
                  </a:lnTo>
                  <a:lnTo>
                    <a:pt x="700" y="52"/>
                  </a:lnTo>
                  <a:lnTo>
                    <a:pt x="478" y="124"/>
                  </a:lnTo>
                  <a:lnTo>
                    <a:pt x="661" y="0"/>
                  </a:lnTo>
                  <a:lnTo>
                    <a:pt x="781" y="40"/>
                  </a:lnTo>
                  <a:lnTo>
                    <a:pt x="881" y="151"/>
                  </a:lnTo>
                  <a:lnTo>
                    <a:pt x="908" y="372"/>
                  </a:lnTo>
                  <a:lnTo>
                    <a:pt x="897" y="527"/>
                  </a:lnTo>
                  <a:lnTo>
                    <a:pt x="794" y="723"/>
                  </a:lnTo>
                  <a:lnTo>
                    <a:pt x="726" y="765"/>
                  </a:lnTo>
                  <a:lnTo>
                    <a:pt x="604" y="760"/>
                  </a:lnTo>
                  <a:lnTo>
                    <a:pt x="0" y="1082"/>
                  </a:lnTo>
                  <a:lnTo>
                    <a:pt x="66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7" name="Freeform 40"/>
            <p:cNvSpPr>
              <a:spLocks/>
            </p:cNvSpPr>
            <p:nvPr/>
          </p:nvSpPr>
          <p:spPr bwMode="auto">
            <a:xfrm>
              <a:off x="3002" y="2496"/>
              <a:ext cx="1085" cy="420"/>
            </a:xfrm>
            <a:custGeom>
              <a:avLst/>
              <a:gdLst>
                <a:gd name="T0" fmla="*/ 0 w 3257"/>
                <a:gd name="T1" fmla="*/ 0 h 1259"/>
                <a:gd name="T2" fmla="*/ 0 w 3257"/>
                <a:gd name="T3" fmla="*/ 0 h 1259"/>
                <a:gd name="T4" fmla="*/ 0 w 3257"/>
                <a:gd name="T5" fmla="*/ 0 h 1259"/>
                <a:gd name="T6" fmla="*/ 0 w 3257"/>
                <a:gd name="T7" fmla="*/ 0 h 1259"/>
                <a:gd name="T8" fmla="*/ 0 w 3257"/>
                <a:gd name="T9" fmla="*/ 0 h 1259"/>
                <a:gd name="T10" fmla="*/ 0 w 3257"/>
                <a:gd name="T11" fmla="*/ 0 h 1259"/>
                <a:gd name="T12" fmla="*/ 0 w 3257"/>
                <a:gd name="T13" fmla="*/ 0 h 1259"/>
                <a:gd name="T14" fmla="*/ 0 w 3257"/>
                <a:gd name="T15" fmla="*/ 0 h 1259"/>
                <a:gd name="T16" fmla="*/ 0 w 3257"/>
                <a:gd name="T17" fmla="*/ 0 h 1259"/>
                <a:gd name="T18" fmla="*/ 0 w 3257"/>
                <a:gd name="T19" fmla="*/ 0 h 1259"/>
                <a:gd name="T20" fmla="*/ 0 w 3257"/>
                <a:gd name="T21" fmla="*/ 0 h 1259"/>
                <a:gd name="T22" fmla="*/ 0 w 3257"/>
                <a:gd name="T23" fmla="*/ 0 h 1259"/>
                <a:gd name="T24" fmla="*/ 0 w 3257"/>
                <a:gd name="T25" fmla="*/ 0 h 1259"/>
                <a:gd name="T26" fmla="*/ 0 w 3257"/>
                <a:gd name="T27" fmla="*/ 0 h 1259"/>
                <a:gd name="T28" fmla="*/ 0 w 3257"/>
                <a:gd name="T29" fmla="*/ 0 h 1259"/>
                <a:gd name="T30" fmla="*/ 0 w 3257"/>
                <a:gd name="T31" fmla="*/ 0 h 1259"/>
                <a:gd name="T32" fmla="*/ 0 w 3257"/>
                <a:gd name="T33" fmla="*/ 0 h 1259"/>
                <a:gd name="T34" fmla="*/ 0 w 3257"/>
                <a:gd name="T35" fmla="*/ 0 h 1259"/>
                <a:gd name="T36" fmla="*/ 0 w 3257"/>
                <a:gd name="T37" fmla="*/ 0 h 1259"/>
                <a:gd name="T38" fmla="*/ 0 w 3257"/>
                <a:gd name="T39" fmla="*/ 0 h 1259"/>
                <a:gd name="T40" fmla="*/ 0 w 3257"/>
                <a:gd name="T41" fmla="*/ 0 h 1259"/>
                <a:gd name="T42" fmla="*/ 0 w 3257"/>
                <a:gd name="T43" fmla="*/ 0 h 1259"/>
                <a:gd name="T44" fmla="*/ 0 w 3257"/>
                <a:gd name="T45" fmla="*/ 0 h 1259"/>
                <a:gd name="T46" fmla="*/ 0 w 3257"/>
                <a:gd name="T47" fmla="*/ 0 h 1259"/>
                <a:gd name="T48" fmla="*/ 0 w 3257"/>
                <a:gd name="T49" fmla="*/ 0 h 1259"/>
                <a:gd name="T50" fmla="*/ 0 w 3257"/>
                <a:gd name="T51" fmla="*/ 0 h 1259"/>
                <a:gd name="T52" fmla="*/ 0 w 3257"/>
                <a:gd name="T53" fmla="*/ 0 h 1259"/>
                <a:gd name="T54" fmla="*/ 0 w 3257"/>
                <a:gd name="T55" fmla="*/ 0 h 1259"/>
                <a:gd name="T56" fmla="*/ 0 w 3257"/>
                <a:gd name="T57" fmla="*/ 0 h 1259"/>
                <a:gd name="T58" fmla="*/ 0 w 3257"/>
                <a:gd name="T59" fmla="*/ 0 h 1259"/>
                <a:gd name="T60" fmla="*/ 0 w 3257"/>
                <a:gd name="T61" fmla="*/ 0 h 1259"/>
                <a:gd name="T62" fmla="*/ 0 w 3257"/>
                <a:gd name="T63" fmla="*/ 0 h 1259"/>
                <a:gd name="T64" fmla="*/ 0 w 3257"/>
                <a:gd name="T65" fmla="*/ 0 h 1259"/>
                <a:gd name="T66" fmla="*/ 0 w 3257"/>
                <a:gd name="T67" fmla="*/ 0 h 1259"/>
                <a:gd name="T68" fmla="*/ 0 w 3257"/>
                <a:gd name="T69" fmla="*/ 0 h 1259"/>
                <a:gd name="T70" fmla="*/ 0 w 3257"/>
                <a:gd name="T71" fmla="*/ 0 h 1259"/>
                <a:gd name="T72" fmla="*/ 0 w 3257"/>
                <a:gd name="T73" fmla="*/ 0 h 1259"/>
                <a:gd name="T74" fmla="*/ 0 w 3257"/>
                <a:gd name="T75" fmla="*/ 0 h 1259"/>
                <a:gd name="T76" fmla="*/ 0 w 3257"/>
                <a:gd name="T77" fmla="*/ 0 h 1259"/>
                <a:gd name="T78" fmla="*/ 0 w 3257"/>
                <a:gd name="T79" fmla="*/ 0 h 1259"/>
                <a:gd name="T80" fmla="*/ 0 w 3257"/>
                <a:gd name="T81" fmla="*/ 0 h 1259"/>
                <a:gd name="T82" fmla="*/ 0 w 3257"/>
                <a:gd name="T83" fmla="*/ 0 h 1259"/>
                <a:gd name="T84" fmla="*/ 0 w 3257"/>
                <a:gd name="T85" fmla="*/ 0 h 1259"/>
                <a:gd name="T86" fmla="*/ 0 w 3257"/>
                <a:gd name="T87" fmla="*/ 0 h 1259"/>
                <a:gd name="T88" fmla="*/ 0 w 3257"/>
                <a:gd name="T89" fmla="*/ 0 h 1259"/>
                <a:gd name="T90" fmla="*/ 0 w 3257"/>
                <a:gd name="T91" fmla="*/ 0 h 1259"/>
                <a:gd name="T92" fmla="*/ 0 w 3257"/>
                <a:gd name="T93" fmla="*/ 0 h 1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57"/>
                <a:gd name="T142" fmla="*/ 0 h 1259"/>
                <a:gd name="T143" fmla="*/ 3257 w 3257"/>
                <a:gd name="T144" fmla="*/ 1259 h 1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57" h="1259">
                  <a:moveTo>
                    <a:pt x="44" y="0"/>
                  </a:moveTo>
                  <a:lnTo>
                    <a:pt x="0" y="99"/>
                  </a:lnTo>
                  <a:lnTo>
                    <a:pt x="5" y="321"/>
                  </a:lnTo>
                  <a:lnTo>
                    <a:pt x="66" y="448"/>
                  </a:lnTo>
                  <a:lnTo>
                    <a:pt x="166" y="482"/>
                  </a:lnTo>
                  <a:lnTo>
                    <a:pt x="338" y="625"/>
                  </a:lnTo>
                  <a:lnTo>
                    <a:pt x="758" y="915"/>
                  </a:lnTo>
                  <a:lnTo>
                    <a:pt x="853" y="931"/>
                  </a:lnTo>
                  <a:lnTo>
                    <a:pt x="974" y="997"/>
                  </a:lnTo>
                  <a:lnTo>
                    <a:pt x="1014" y="1076"/>
                  </a:lnTo>
                  <a:lnTo>
                    <a:pt x="1334" y="1242"/>
                  </a:lnTo>
                  <a:lnTo>
                    <a:pt x="1468" y="1259"/>
                  </a:lnTo>
                  <a:lnTo>
                    <a:pt x="3257" y="698"/>
                  </a:lnTo>
                  <a:lnTo>
                    <a:pt x="3241" y="577"/>
                  </a:lnTo>
                  <a:lnTo>
                    <a:pt x="2764" y="426"/>
                  </a:lnTo>
                  <a:lnTo>
                    <a:pt x="3207" y="621"/>
                  </a:lnTo>
                  <a:lnTo>
                    <a:pt x="1446" y="1174"/>
                  </a:lnTo>
                  <a:lnTo>
                    <a:pt x="1334" y="1076"/>
                  </a:lnTo>
                  <a:lnTo>
                    <a:pt x="1279" y="931"/>
                  </a:lnTo>
                  <a:lnTo>
                    <a:pt x="1324" y="648"/>
                  </a:lnTo>
                  <a:lnTo>
                    <a:pt x="1245" y="786"/>
                  </a:lnTo>
                  <a:lnTo>
                    <a:pt x="1229" y="931"/>
                  </a:lnTo>
                  <a:lnTo>
                    <a:pt x="1279" y="1114"/>
                  </a:lnTo>
                  <a:lnTo>
                    <a:pt x="1324" y="1174"/>
                  </a:lnTo>
                  <a:lnTo>
                    <a:pt x="1064" y="1048"/>
                  </a:lnTo>
                  <a:lnTo>
                    <a:pt x="1014" y="925"/>
                  </a:lnTo>
                  <a:lnTo>
                    <a:pt x="1002" y="742"/>
                  </a:lnTo>
                  <a:lnTo>
                    <a:pt x="1036" y="615"/>
                  </a:lnTo>
                  <a:lnTo>
                    <a:pt x="974" y="710"/>
                  </a:lnTo>
                  <a:lnTo>
                    <a:pt x="952" y="842"/>
                  </a:lnTo>
                  <a:lnTo>
                    <a:pt x="941" y="921"/>
                  </a:lnTo>
                  <a:lnTo>
                    <a:pt x="847" y="859"/>
                  </a:lnTo>
                  <a:lnTo>
                    <a:pt x="831" y="698"/>
                  </a:lnTo>
                  <a:lnTo>
                    <a:pt x="881" y="510"/>
                  </a:lnTo>
                  <a:lnTo>
                    <a:pt x="820" y="593"/>
                  </a:lnTo>
                  <a:lnTo>
                    <a:pt x="776" y="720"/>
                  </a:lnTo>
                  <a:lnTo>
                    <a:pt x="776" y="853"/>
                  </a:lnTo>
                  <a:lnTo>
                    <a:pt x="183" y="442"/>
                  </a:lnTo>
                  <a:lnTo>
                    <a:pt x="177" y="321"/>
                  </a:lnTo>
                  <a:lnTo>
                    <a:pt x="183" y="221"/>
                  </a:lnTo>
                  <a:lnTo>
                    <a:pt x="132" y="287"/>
                  </a:lnTo>
                  <a:lnTo>
                    <a:pt x="104" y="394"/>
                  </a:lnTo>
                  <a:lnTo>
                    <a:pt x="44" y="282"/>
                  </a:lnTo>
                  <a:lnTo>
                    <a:pt x="44" y="121"/>
                  </a:lnTo>
                  <a:lnTo>
                    <a:pt x="149" y="5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8" name="Freeform 41"/>
            <p:cNvSpPr>
              <a:spLocks/>
            </p:cNvSpPr>
            <p:nvPr/>
          </p:nvSpPr>
          <p:spPr bwMode="auto">
            <a:xfrm>
              <a:off x="3446" y="2677"/>
              <a:ext cx="100" cy="152"/>
            </a:xfrm>
            <a:custGeom>
              <a:avLst/>
              <a:gdLst>
                <a:gd name="T0" fmla="*/ 0 w 300"/>
                <a:gd name="T1" fmla="*/ 0 h 454"/>
                <a:gd name="T2" fmla="*/ 0 w 300"/>
                <a:gd name="T3" fmla="*/ 0 h 454"/>
                <a:gd name="T4" fmla="*/ 0 w 300"/>
                <a:gd name="T5" fmla="*/ 0 h 454"/>
                <a:gd name="T6" fmla="*/ 0 w 300"/>
                <a:gd name="T7" fmla="*/ 0 h 454"/>
                <a:gd name="T8" fmla="*/ 0 w 300"/>
                <a:gd name="T9" fmla="*/ 0 h 454"/>
                <a:gd name="T10" fmla="*/ 0 w 300"/>
                <a:gd name="T11" fmla="*/ 0 h 454"/>
                <a:gd name="T12" fmla="*/ 0 w 300"/>
                <a:gd name="T13" fmla="*/ 0 h 454"/>
                <a:gd name="T14" fmla="*/ 0 w 300"/>
                <a:gd name="T15" fmla="*/ 0 h 454"/>
                <a:gd name="T16" fmla="*/ 0 w 300"/>
                <a:gd name="T17" fmla="*/ 0 h 454"/>
                <a:gd name="T18" fmla="*/ 0 w 300"/>
                <a:gd name="T19" fmla="*/ 0 h 454"/>
                <a:gd name="T20" fmla="*/ 0 w 300"/>
                <a:gd name="T21" fmla="*/ 0 h 454"/>
                <a:gd name="T22" fmla="*/ 0 w 300"/>
                <a:gd name="T23" fmla="*/ 0 h 4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454"/>
                <a:gd name="T38" fmla="*/ 300 w 300"/>
                <a:gd name="T39" fmla="*/ 454 h 4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454">
                  <a:moveTo>
                    <a:pt x="145" y="0"/>
                  </a:moveTo>
                  <a:lnTo>
                    <a:pt x="78" y="50"/>
                  </a:lnTo>
                  <a:lnTo>
                    <a:pt x="46" y="138"/>
                  </a:lnTo>
                  <a:lnTo>
                    <a:pt x="0" y="350"/>
                  </a:lnTo>
                  <a:lnTo>
                    <a:pt x="46" y="454"/>
                  </a:lnTo>
                  <a:lnTo>
                    <a:pt x="300" y="372"/>
                  </a:lnTo>
                  <a:lnTo>
                    <a:pt x="239" y="310"/>
                  </a:lnTo>
                  <a:lnTo>
                    <a:pt x="78" y="355"/>
                  </a:lnTo>
                  <a:lnTo>
                    <a:pt x="84" y="183"/>
                  </a:lnTo>
                  <a:lnTo>
                    <a:pt x="156" y="12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49" name="Freeform 42"/>
            <p:cNvSpPr>
              <a:spLocks/>
            </p:cNvSpPr>
            <p:nvPr/>
          </p:nvSpPr>
          <p:spPr bwMode="auto">
            <a:xfrm>
              <a:off x="3558" y="2740"/>
              <a:ext cx="156" cy="54"/>
            </a:xfrm>
            <a:custGeom>
              <a:avLst/>
              <a:gdLst>
                <a:gd name="T0" fmla="*/ 0 w 470"/>
                <a:gd name="T1" fmla="*/ 0 h 161"/>
                <a:gd name="T2" fmla="*/ 0 w 470"/>
                <a:gd name="T3" fmla="*/ 0 h 161"/>
                <a:gd name="T4" fmla="*/ 0 w 470"/>
                <a:gd name="T5" fmla="*/ 0 h 161"/>
                <a:gd name="T6" fmla="*/ 0 w 470"/>
                <a:gd name="T7" fmla="*/ 0 h 161"/>
                <a:gd name="T8" fmla="*/ 0 w 470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161"/>
                <a:gd name="T17" fmla="*/ 470 w 470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161">
                  <a:moveTo>
                    <a:pt x="10" y="99"/>
                  </a:moveTo>
                  <a:lnTo>
                    <a:pt x="470" y="0"/>
                  </a:lnTo>
                  <a:lnTo>
                    <a:pt x="0" y="161"/>
                  </a:lnTo>
                  <a:lnTo>
                    <a:pt x="1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0" name="Freeform 43"/>
            <p:cNvSpPr>
              <a:spLocks/>
            </p:cNvSpPr>
            <p:nvPr/>
          </p:nvSpPr>
          <p:spPr bwMode="auto">
            <a:xfrm>
              <a:off x="2933" y="2554"/>
              <a:ext cx="1017" cy="494"/>
            </a:xfrm>
            <a:custGeom>
              <a:avLst/>
              <a:gdLst>
                <a:gd name="T0" fmla="*/ 0 w 3052"/>
                <a:gd name="T1" fmla="*/ 0 h 1482"/>
                <a:gd name="T2" fmla="*/ 0 w 3052"/>
                <a:gd name="T3" fmla="*/ 0 h 1482"/>
                <a:gd name="T4" fmla="*/ 0 w 3052"/>
                <a:gd name="T5" fmla="*/ 0 h 1482"/>
                <a:gd name="T6" fmla="*/ 0 w 3052"/>
                <a:gd name="T7" fmla="*/ 0 h 1482"/>
                <a:gd name="T8" fmla="*/ 0 w 3052"/>
                <a:gd name="T9" fmla="*/ 0 h 1482"/>
                <a:gd name="T10" fmla="*/ 0 w 3052"/>
                <a:gd name="T11" fmla="*/ 0 h 1482"/>
                <a:gd name="T12" fmla="*/ 0 w 3052"/>
                <a:gd name="T13" fmla="*/ 0 h 1482"/>
                <a:gd name="T14" fmla="*/ 0 w 3052"/>
                <a:gd name="T15" fmla="*/ 0 h 1482"/>
                <a:gd name="T16" fmla="*/ 0 w 3052"/>
                <a:gd name="T17" fmla="*/ 0 h 1482"/>
                <a:gd name="T18" fmla="*/ 0 w 3052"/>
                <a:gd name="T19" fmla="*/ 0 h 1482"/>
                <a:gd name="T20" fmla="*/ 0 w 3052"/>
                <a:gd name="T21" fmla="*/ 0 h 1482"/>
                <a:gd name="T22" fmla="*/ 0 w 3052"/>
                <a:gd name="T23" fmla="*/ 0 h 1482"/>
                <a:gd name="T24" fmla="*/ 0 w 3052"/>
                <a:gd name="T25" fmla="*/ 0 h 1482"/>
                <a:gd name="T26" fmla="*/ 0 w 3052"/>
                <a:gd name="T27" fmla="*/ 0 h 1482"/>
                <a:gd name="T28" fmla="*/ 0 w 3052"/>
                <a:gd name="T29" fmla="*/ 0 h 1482"/>
                <a:gd name="T30" fmla="*/ 0 w 3052"/>
                <a:gd name="T31" fmla="*/ 0 h 1482"/>
                <a:gd name="T32" fmla="*/ 0 w 3052"/>
                <a:gd name="T33" fmla="*/ 0 h 1482"/>
                <a:gd name="T34" fmla="*/ 0 w 3052"/>
                <a:gd name="T35" fmla="*/ 0 h 1482"/>
                <a:gd name="T36" fmla="*/ 0 w 3052"/>
                <a:gd name="T37" fmla="*/ 0 h 1482"/>
                <a:gd name="T38" fmla="*/ 0 w 3052"/>
                <a:gd name="T39" fmla="*/ 0 h 1482"/>
                <a:gd name="T40" fmla="*/ 0 w 3052"/>
                <a:gd name="T41" fmla="*/ 0 h 1482"/>
                <a:gd name="T42" fmla="*/ 0 w 3052"/>
                <a:gd name="T43" fmla="*/ 0 h 1482"/>
                <a:gd name="T44" fmla="*/ 0 w 3052"/>
                <a:gd name="T45" fmla="*/ 0 h 1482"/>
                <a:gd name="T46" fmla="*/ 0 w 3052"/>
                <a:gd name="T47" fmla="*/ 0 h 14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2"/>
                <a:gd name="T73" fmla="*/ 0 h 1482"/>
                <a:gd name="T74" fmla="*/ 3052 w 3052"/>
                <a:gd name="T75" fmla="*/ 1482 h 14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2" h="1482">
                  <a:moveTo>
                    <a:pt x="243" y="0"/>
                  </a:moveTo>
                  <a:lnTo>
                    <a:pt x="0" y="37"/>
                  </a:lnTo>
                  <a:lnTo>
                    <a:pt x="7" y="126"/>
                  </a:lnTo>
                  <a:lnTo>
                    <a:pt x="770" y="1337"/>
                  </a:lnTo>
                  <a:lnTo>
                    <a:pt x="2809" y="1107"/>
                  </a:lnTo>
                  <a:lnTo>
                    <a:pt x="2903" y="1151"/>
                  </a:lnTo>
                  <a:lnTo>
                    <a:pt x="2957" y="1237"/>
                  </a:lnTo>
                  <a:lnTo>
                    <a:pt x="2892" y="1419"/>
                  </a:lnTo>
                  <a:lnTo>
                    <a:pt x="2554" y="1482"/>
                  </a:lnTo>
                  <a:lnTo>
                    <a:pt x="2906" y="1482"/>
                  </a:lnTo>
                  <a:lnTo>
                    <a:pt x="3052" y="1259"/>
                  </a:lnTo>
                  <a:lnTo>
                    <a:pt x="3044" y="1078"/>
                  </a:lnTo>
                  <a:lnTo>
                    <a:pt x="2980" y="994"/>
                  </a:lnTo>
                  <a:lnTo>
                    <a:pt x="2626" y="1041"/>
                  </a:lnTo>
                  <a:lnTo>
                    <a:pt x="2561" y="1069"/>
                  </a:lnTo>
                  <a:lnTo>
                    <a:pt x="2484" y="1041"/>
                  </a:lnTo>
                  <a:lnTo>
                    <a:pt x="881" y="1230"/>
                  </a:lnTo>
                  <a:lnTo>
                    <a:pt x="384" y="532"/>
                  </a:lnTo>
                  <a:lnTo>
                    <a:pt x="827" y="1236"/>
                  </a:lnTo>
                  <a:lnTo>
                    <a:pt x="787" y="1295"/>
                  </a:lnTo>
                  <a:lnTo>
                    <a:pt x="31" y="70"/>
                  </a:lnTo>
                  <a:lnTo>
                    <a:pt x="224" y="3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1" name="Freeform 44"/>
            <p:cNvSpPr>
              <a:spLocks/>
            </p:cNvSpPr>
            <p:nvPr/>
          </p:nvSpPr>
          <p:spPr bwMode="auto">
            <a:xfrm>
              <a:off x="2959" y="2664"/>
              <a:ext cx="183" cy="427"/>
            </a:xfrm>
            <a:custGeom>
              <a:avLst/>
              <a:gdLst>
                <a:gd name="T0" fmla="*/ 0 w 547"/>
                <a:gd name="T1" fmla="*/ 0 h 1281"/>
                <a:gd name="T2" fmla="*/ 0 w 547"/>
                <a:gd name="T3" fmla="*/ 0 h 1281"/>
                <a:gd name="T4" fmla="*/ 0 w 547"/>
                <a:gd name="T5" fmla="*/ 0 h 1281"/>
                <a:gd name="T6" fmla="*/ 0 w 547"/>
                <a:gd name="T7" fmla="*/ 0 h 1281"/>
                <a:gd name="T8" fmla="*/ 0 w 547"/>
                <a:gd name="T9" fmla="*/ 0 h 1281"/>
                <a:gd name="T10" fmla="*/ 0 w 547"/>
                <a:gd name="T11" fmla="*/ 0 h 1281"/>
                <a:gd name="T12" fmla="*/ 0 w 547"/>
                <a:gd name="T13" fmla="*/ 0 h 1281"/>
                <a:gd name="T14" fmla="*/ 0 w 547"/>
                <a:gd name="T15" fmla="*/ 0 h 1281"/>
                <a:gd name="T16" fmla="*/ 0 w 547"/>
                <a:gd name="T17" fmla="*/ 0 h 1281"/>
                <a:gd name="T18" fmla="*/ 0 w 547"/>
                <a:gd name="T19" fmla="*/ 0 h 1281"/>
                <a:gd name="T20" fmla="*/ 0 w 547"/>
                <a:gd name="T21" fmla="*/ 0 h 1281"/>
                <a:gd name="T22" fmla="*/ 0 w 547"/>
                <a:gd name="T23" fmla="*/ 0 h 1281"/>
                <a:gd name="T24" fmla="*/ 0 w 547"/>
                <a:gd name="T25" fmla="*/ 0 h 1281"/>
                <a:gd name="T26" fmla="*/ 0 w 547"/>
                <a:gd name="T27" fmla="*/ 0 h 1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7"/>
                <a:gd name="T43" fmla="*/ 0 h 1281"/>
                <a:gd name="T44" fmla="*/ 547 w 547"/>
                <a:gd name="T45" fmla="*/ 1281 h 1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7" h="1281">
                  <a:moveTo>
                    <a:pt x="71" y="0"/>
                  </a:moveTo>
                  <a:lnTo>
                    <a:pt x="82" y="95"/>
                  </a:lnTo>
                  <a:lnTo>
                    <a:pt x="66" y="175"/>
                  </a:lnTo>
                  <a:lnTo>
                    <a:pt x="38" y="228"/>
                  </a:lnTo>
                  <a:lnTo>
                    <a:pt x="0" y="256"/>
                  </a:lnTo>
                  <a:lnTo>
                    <a:pt x="143" y="527"/>
                  </a:lnTo>
                  <a:lnTo>
                    <a:pt x="547" y="1281"/>
                  </a:lnTo>
                  <a:lnTo>
                    <a:pt x="249" y="604"/>
                  </a:lnTo>
                  <a:lnTo>
                    <a:pt x="66" y="256"/>
                  </a:lnTo>
                  <a:lnTo>
                    <a:pt x="243" y="465"/>
                  </a:lnTo>
                  <a:lnTo>
                    <a:pt x="104" y="189"/>
                  </a:lnTo>
                  <a:lnTo>
                    <a:pt x="143" y="8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2" name="Freeform 45"/>
            <p:cNvSpPr>
              <a:spLocks/>
            </p:cNvSpPr>
            <p:nvPr/>
          </p:nvSpPr>
          <p:spPr bwMode="auto">
            <a:xfrm>
              <a:off x="2904" y="2702"/>
              <a:ext cx="1092" cy="489"/>
            </a:xfrm>
            <a:custGeom>
              <a:avLst/>
              <a:gdLst>
                <a:gd name="T0" fmla="*/ 0 w 3277"/>
                <a:gd name="T1" fmla="*/ 0 h 1467"/>
                <a:gd name="T2" fmla="*/ 0 w 3277"/>
                <a:gd name="T3" fmla="*/ 0 h 1467"/>
                <a:gd name="T4" fmla="*/ 0 w 3277"/>
                <a:gd name="T5" fmla="*/ 0 h 1467"/>
                <a:gd name="T6" fmla="*/ 0 w 3277"/>
                <a:gd name="T7" fmla="*/ 0 h 1467"/>
                <a:gd name="T8" fmla="*/ 0 w 3277"/>
                <a:gd name="T9" fmla="*/ 0 h 1467"/>
                <a:gd name="T10" fmla="*/ 0 w 3277"/>
                <a:gd name="T11" fmla="*/ 0 h 1467"/>
                <a:gd name="T12" fmla="*/ 0 w 3277"/>
                <a:gd name="T13" fmla="*/ 0 h 1467"/>
                <a:gd name="T14" fmla="*/ 0 w 3277"/>
                <a:gd name="T15" fmla="*/ 0 h 1467"/>
                <a:gd name="T16" fmla="*/ 0 w 3277"/>
                <a:gd name="T17" fmla="*/ 0 h 1467"/>
                <a:gd name="T18" fmla="*/ 0 w 3277"/>
                <a:gd name="T19" fmla="*/ 0 h 1467"/>
                <a:gd name="T20" fmla="*/ 0 w 3277"/>
                <a:gd name="T21" fmla="*/ 0 h 1467"/>
                <a:gd name="T22" fmla="*/ 0 w 3277"/>
                <a:gd name="T23" fmla="*/ 0 h 1467"/>
                <a:gd name="T24" fmla="*/ 0 w 3277"/>
                <a:gd name="T25" fmla="*/ 0 h 1467"/>
                <a:gd name="T26" fmla="*/ 0 w 3277"/>
                <a:gd name="T27" fmla="*/ 0 h 1467"/>
                <a:gd name="T28" fmla="*/ 0 w 3277"/>
                <a:gd name="T29" fmla="*/ 0 h 1467"/>
                <a:gd name="T30" fmla="*/ 0 w 3277"/>
                <a:gd name="T31" fmla="*/ 0 h 1467"/>
                <a:gd name="T32" fmla="*/ 0 w 3277"/>
                <a:gd name="T33" fmla="*/ 0 h 1467"/>
                <a:gd name="T34" fmla="*/ 0 w 3277"/>
                <a:gd name="T35" fmla="*/ 0 h 1467"/>
                <a:gd name="T36" fmla="*/ 0 w 3277"/>
                <a:gd name="T37" fmla="*/ 0 h 1467"/>
                <a:gd name="T38" fmla="*/ 0 w 3277"/>
                <a:gd name="T39" fmla="*/ 0 h 1467"/>
                <a:gd name="T40" fmla="*/ 0 w 3277"/>
                <a:gd name="T41" fmla="*/ 0 h 1467"/>
                <a:gd name="T42" fmla="*/ 0 w 3277"/>
                <a:gd name="T43" fmla="*/ 0 h 1467"/>
                <a:gd name="T44" fmla="*/ 0 w 3277"/>
                <a:gd name="T45" fmla="*/ 0 h 1467"/>
                <a:gd name="T46" fmla="*/ 0 w 3277"/>
                <a:gd name="T47" fmla="*/ 0 h 1467"/>
                <a:gd name="T48" fmla="*/ 0 w 3277"/>
                <a:gd name="T49" fmla="*/ 0 h 1467"/>
                <a:gd name="T50" fmla="*/ 0 w 3277"/>
                <a:gd name="T51" fmla="*/ 0 h 1467"/>
                <a:gd name="T52" fmla="*/ 0 w 3277"/>
                <a:gd name="T53" fmla="*/ 0 h 1467"/>
                <a:gd name="T54" fmla="*/ 0 w 3277"/>
                <a:gd name="T55" fmla="*/ 0 h 1467"/>
                <a:gd name="T56" fmla="*/ 0 w 3277"/>
                <a:gd name="T57" fmla="*/ 0 h 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77"/>
                <a:gd name="T88" fmla="*/ 0 h 1467"/>
                <a:gd name="T89" fmla="*/ 3277 w 3277"/>
                <a:gd name="T90" fmla="*/ 1467 h 14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77" h="1467">
                  <a:moveTo>
                    <a:pt x="256" y="0"/>
                  </a:moveTo>
                  <a:lnTo>
                    <a:pt x="120" y="62"/>
                  </a:lnTo>
                  <a:lnTo>
                    <a:pt x="12" y="85"/>
                  </a:lnTo>
                  <a:lnTo>
                    <a:pt x="0" y="157"/>
                  </a:lnTo>
                  <a:lnTo>
                    <a:pt x="445" y="993"/>
                  </a:lnTo>
                  <a:lnTo>
                    <a:pt x="635" y="1467"/>
                  </a:lnTo>
                  <a:lnTo>
                    <a:pt x="2530" y="1233"/>
                  </a:lnTo>
                  <a:lnTo>
                    <a:pt x="2601" y="1210"/>
                  </a:lnTo>
                  <a:lnTo>
                    <a:pt x="2702" y="1244"/>
                  </a:lnTo>
                  <a:lnTo>
                    <a:pt x="3045" y="1198"/>
                  </a:lnTo>
                  <a:lnTo>
                    <a:pt x="3199" y="1056"/>
                  </a:lnTo>
                  <a:lnTo>
                    <a:pt x="3277" y="706"/>
                  </a:lnTo>
                  <a:lnTo>
                    <a:pt x="3223" y="456"/>
                  </a:lnTo>
                  <a:lnTo>
                    <a:pt x="2982" y="245"/>
                  </a:lnTo>
                  <a:lnTo>
                    <a:pt x="2511" y="363"/>
                  </a:lnTo>
                  <a:lnTo>
                    <a:pt x="2933" y="371"/>
                  </a:lnTo>
                  <a:lnTo>
                    <a:pt x="3115" y="510"/>
                  </a:lnTo>
                  <a:lnTo>
                    <a:pt x="3196" y="631"/>
                  </a:lnTo>
                  <a:lnTo>
                    <a:pt x="3202" y="811"/>
                  </a:lnTo>
                  <a:lnTo>
                    <a:pt x="3134" y="1027"/>
                  </a:lnTo>
                  <a:lnTo>
                    <a:pt x="3047" y="1124"/>
                  </a:lnTo>
                  <a:lnTo>
                    <a:pt x="2769" y="1161"/>
                  </a:lnTo>
                  <a:lnTo>
                    <a:pt x="2645" y="1121"/>
                  </a:lnTo>
                  <a:lnTo>
                    <a:pt x="2477" y="1205"/>
                  </a:lnTo>
                  <a:lnTo>
                    <a:pt x="688" y="1360"/>
                  </a:lnTo>
                  <a:lnTo>
                    <a:pt x="53" y="107"/>
                  </a:lnTo>
                  <a:lnTo>
                    <a:pt x="270" y="4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3" name="Freeform 46"/>
            <p:cNvSpPr>
              <a:spLocks/>
            </p:cNvSpPr>
            <p:nvPr/>
          </p:nvSpPr>
          <p:spPr bwMode="auto">
            <a:xfrm>
              <a:off x="3148" y="2941"/>
              <a:ext cx="552" cy="163"/>
            </a:xfrm>
            <a:custGeom>
              <a:avLst/>
              <a:gdLst>
                <a:gd name="T0" fmla="*/ 0 w 1656"/>
                <a:gd name="T1" fmla="*/ 0 h 489"/>
                <a:gd name="T2" fmla="*/ 0 w 1656"/>
                <a:gd name="T3" fmla="*/ 0 h 489"/>
                <a:gd name="T4" fmla="*/ 0 w 1656"/>
                <a:gd name="T5" fmla="*/ 0 h 489"/>
                <a:gd name="T6" fmla="*/ 0 w 1656"/>
                <a:gd name="T7" fmla="*/ 0 h 489"/>
                <a:gd name="T8" fmla="*/ 0 w 1656"/>
                <a:gd name="T9" fmla="*/ 0 h 489"/>
                <a:gd name="T10" fmla="*/ 0 w 1656"/>
                <a:gd name="T11" fmla="*/ 0 h 489"/>
                <a:gd name="T12" fmla="*/ 0 w 1656"/>
                <a:gd name="T13" fmla="*/ 0 h 489"/>
                <a:gd name="T14" fmla="*/ 0 w 1656"/>
                <a:gd name="T15" fmla="*/ 0 h 489"/>
                <a:gd name="T16" fmla="*/ 0 w 1656"/>
                <a:gd name="T17" fmla="*/ 0 h 489"/>
                <a:gd name="T18" fmla="*/ 0 w 1656"/>
                <a:gd name="T19" fmla="*/ 0 h 489"/>
                <a:gd name="T20" fmla="*/ 0 w 1656"/>
                <a:gd name="T21" fmla="*/ 0 h 489"/>
                <a:gd name="T22" fmla="*/ 0 w 1656"/>
                <a:gd name="T23" fmla="*/ 0 h 489"/>
                <a:gd name="T24" fmla="*/ 0 w 1656"/>
                <a:gd name="T25" fmla="*/ 0 h 489"/>
                <a:gd name="T26" fmla="*/ 0 w 1656"/>
                <a:gd name="T27" fmla="*/ 0 h 4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6"/>
                <a:gd name="T43" fmla="*/ 0 h 489"/>
                <a:gd name="T44" fmla="*/ 1656 w 1656"/>
                <a:gd name="T45" fmla="*/ 489 h 4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6" h="489">
                  <a:moveTo>
                    <a:pt x="0" y="489"/>
                  </a:moveTo>
                  <a:lnTo>
                    <a:pt x="133" y="366"/>
                  </a:lnTo>
                  <a:lnTo>
                    <a:pt x="193" y="256"/>
                  </a:lnTo>
                  <a:lnTo>
                    <a:pt x="177" y="123"/>
                  </a:lnTo>
                  <a:lnTo>
                    <a:pt x="1202" y="0"/>
                  </a:lnTo>
                  <a:lnTo>
                    <a:pt x="288" y="157"/>
                  </a:lnTo>
                  <a:lnTo>
                    <a:pt x="248" y="267"/>
                  </a:lnTo>
                  <a:lnTo>
                    <a:pt x="1030" y="223"/>
                  </a:lnTo>
                  <a:lnTo>
                    <a:pt x="232" y="340"/>
                  </a:lnTo>
                  <a:lnTo>
                    <a:pt x="187" y="384"/>
                  </a:lnTo>
                  <a:lnTo>
                    <a:pt x="143" y="411"/>
                  </a:lnTo>
                  <a:lnTo>
                    <a:pt x="1656" y="328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4" name="Freeform 47"/>
            <p:cNvSpPr>
              <a:spLocks/>
            </p:cNvSpPr>
            <p:nvPr/>
          </p:nvSpPr>
          <p:spPr bwMode="auto">
            <a:xfrm>
              <a:off x="3149" y="2785"/>
              <a:ext cx="253" cy="111"/>
            </a:xfrm>
            <a:custGeom>
              <a:avLst/>
              <a:gdLst>
                <a:gd name="T0" fmla="*/ 0 w 759"/>
                <a:gd name="T1" fmla="*/ 0 h 332"/>
                <a:gd name="T2" fmla="*/ 0 w 759"/>
                <a:gd name="T3" fmla="*/ 0 h 332"/>
                <a:gd name="T4" fmla="*/ 0 w 759"/>
                <a:gd name="T5" fmla="*/ 0 h 332"/>
                <a:gd name="T6" fmla="*/ 0 w 759"/>
                <a:gd name="T7" fmla="*/ 0 h 332"/>
                <a:gd name="T8" fmla="*/ 0 w 759"/>
                <a:gd name="T9" fmla="*/ 0 h 332"/>
                <a:gd name="T10" fmla="*/ 0 w 759"/>
                <a:gd name="T11" fmla="*/ 0 h 332"/>
                <a:gd name="T12" fmla="*/ 0 w 759"/>
                <a:gd name="T13" fmla="*/ 0 h 332"/>
                <a:gd name="T14" fmla="*/ 0 w 759"/>
                <a:gd name="T15" fmla="*/ 0 h 332"/>
                <a:gd name="T16" fmla="*/ 0 w 759"/>
                <a:gd name="T17" fmla="*/ 0 h 332"/>
                <a:gd name="T18" fmla="*/ 0 w 759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332"/>
                <a:gd name="T32" fmla="*/ 759 w 759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332">
                  <a:moveTo>
                    <a:pt x="292" y="0"/>
                  </a:moveTo>
                  <a:lnTo>
                    <a:pt x="0" y="15"/>
                  </a:lnTo>
                  <a:lnTo>
                    <a:pt x="221" y="332"/>
                  </a:lnTo>
                  <a:lnTo>
                    <a:pt x="759" y="291"/>
                  </a:lnTo>
                  <a:lnTo>
                    <a:pt x="700" y="251"/>
                  </a:lnTo>
                  <a:lnTo>
                    <a:pt x="261" y="266"/>
                  </a:lnTo>
                  <a:lnTo>
                    <a:pt x="145" y="71"/>
                  </a:lnTo>
                  <a:lnTo>
                    <a:pt x="360" y="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5" name="Freeform 48"/>
            <p:cNvSpPr>
              <a:spLocks/>
            </p:cNvSpPr>
            <p:nvPr/>
          </p:nvSpPr>
          <p:spPr bwMode="auto">
            <a:xfrm>
              <a:off x="3582" y="2852"/>
              <a:ext cx="219" cy="28"/>
            </a:xfrm>
            <a:custGeom>
              <a:avLst/>
              <a:gdLst>
                <a:gd name="T0" fmla="*/ 0 w 657"/>
                <a:gd name="T1" fmla="*/ 0 h 84"/>
                <a:gd name="T2" fmla="*/ 0 w 657"/>
                <a:gd name="T3" fmla="*/ 0 h 84"/>
                <a:gd name="T4" fmla="*/ 0 w 657"/>
                <a:gd name="T5" fmla="*/ 0 h 84"/>
                <a:gd name="T6" fmla="*/ 0 w 657"/>
                <a:gd name="T7" fmla="*/ 0 h 84"/>
                <a:gd name="T8" fmla="*/ 0 w 657"/>
                <a:gd name="T9" fmla="*/ 0 h 84"/>
                <a:gd name="T10" fmla="*/ 0 w 657"/>
                <a:gd name="T11" fmla="*/ 0 h 84"/>
                <a:gd name="T12" fmla="*/ 0 w 657"/>
                <a:gd name="T13" fmla="*/ 0 h 84"/>
                <a:gd name="T14" fmla="*/ 0 w 657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7"/>
                <a:gd name="T25" fmla="*/ 0 h 84"/>
                <a:gd name="T26" fmla="*/ 657 w 657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7" h="84">
                  <a:moveTo>
                    <a:pt x="0" y="84"/>
                  </a:moveTo>
                  <a:lnTo>
                    <a:pt x="113" y="71"/>
                  </a:lnTo>
                  <a:lnTo>
                    <a:pt x="337" y="42"/>
                  </a:lnTo>
                  <a:lnTo>
                    <a:pt x="558" y="13"/>
                  </a:lnTo>
                  <a:lnTo>
                    <a:pt x="657" y="0"/>
                  </a:lnTo>
                  <a:lnTo>
                    <a:pt x="164" y="1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6" name="Freeform 49"/>
            <p:cNvSpPr>
              <a:spLocks/>
            </p:cNvSpPr>
            <p:nvPr/>
          </p:nvSpPr>
          <p:spPr bwMode="auto">
            <a:xfrm>
              <a:off x="3203" y="2181"/>
              <a:ext cx="608" cy="150"/>
            </a:xfrm>
            <a:custGeom>
              <a:avLst/>
              <a:gdLst>
                <a:gd name="T0" fmla="*/ 0 w 1825"/>
                <a:gd name="T1" fmla="*/ 0 h 451"/>
                <a:gd name="T2" fmla="*/ 0 w 1825"/>
                <a:gd name="T3" fmla="*/ 0 h 451"/>
                <a:gd name="T4" fmla="*/ 0 w 1825"/>
                <a:gd name="T5" fmla="*/ 0 h 451"/>
                <a:gd name="T6" fmla="*/ 0 w 1825"/>
                <a:gd name="T7" fmla="*/ 0 h 451"/>
                <a:gd name="T8" fmla="*/ 0 w 1825"/>
                <a:gd name="T9" fmla="*/ 0 h 451"/>
                <a:gd name="T10" fmla="*/ 0 w 1825"/>
                <a:gd name="T11" fmla="*/ 0 h 451"/>
                <a:gd name="T12" fmla="*/ 0 w 1825"/>
                <a:gd name="T13" fmla="*/ 0 h 451"/>
                <a:gd name="T14" fmla="*/ 0 w 1825"/>
                <a:gd name="T15" fmla="*/ 0 h 451"/>
                <a:gd name="T16" fmla="*/ 0 w 1825"/>
                <a:gd name="T17" fmla="*/ 0 h 451"/>
                <a:gd name="T18" fmla="*/ 0 w 1825"/>
                <a:gd name="T19" fmla="*/ 0 h 451"/>
                <a:gd name="T20" fmla="*/ 0 w 1825"/>
                <a:gd name="T21" fmla="*/ 0 h 451"/>
                <a:gd name="T22" fmla="*/ 0 w 1825"/>
                <a:gd name="T23" fmla="*/ 0 h 451"/>
                <a:gd name="T24" fmla="*/ 0 w 1825"/>
                <a:gd name="T25" fmla="*/ 0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5"/>
                <a:gd name="T40" fmla="*/ 0 h 451"/>
                <a:gd name="T41" fmla="*/ 1825 w 1825"/>
                <a:gd name="T42" fmla="*/ 451 h 4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5" h="451">
                  <a:moveTo>
                    <a:pt x="1825" y="97"/>
                  </a:moveTo>
                  <a:lnTo>
                    <a:pt x="1527" y="47"/>
                  </a:lnTo>
                  <a:lnTo>
                    <a:pt x="1472" y="4"/>
                  </a:lnTo>
                  <a:lnTo>
                    <a:pt x="1391" y="0"/>
                  </a:lnTo>
                  <a:lnTo>
                    <a:pt x="0" y="308"/>
                  </a:lnTo>
                  <a:lnTo>
                    <a:pt x="451" y="451"/>
                  </a:lnTo>
                  <a:lnTo>
                    <a:pt x="1628" y="153"/>
                  </a:lnTo>
                  <a:lnTo>
                    <a:pt x="433" y="385"/>
                  </a:lnTo>
                  <a:lnTo>
                    <a:pt x="310" y="305"/>
                  </a:lnTo>
                  <a:lnTo>
                    <a:pt x="1400" y="42"/>
                  </a:lnTo>
                  <a:lnTo>
                    <a:pt x="1476" y="63"/>
                  </a:lnTo>
                  <a:lnTo>
                    <a:pt x="1825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7" name="Freeform 50"/>
            <p:cNvSpPr>
              <a:spLocks/>
            </p:cNvSpPr>
            <p:nvPr/>
          </p:nvSpPr>
          <p:spPr bwMode="auto">
            <a:xfrm>
              <a:off x="3653" y="2490"/>
              <a:ext cx="315" cy="128"/>
            </a:xfrm>
            <a:custGeom>
              <a:avLst/>
              <a:gdLst>
                <a:gd name="T0" fmla="*/ 0 w 945"/>
                <a:gd name="T1" fmla="*/ 0 h 382"/>
                <a:gd name="T2" fmla="*/ 0 w 945"/>
                <a:gd name="T3" fmla="*/ 0 h 382"/>
                <a:gd name="T4" fmla="*/ 0 w 945"/>
                <a:gd name="T5" fmla="*/ 0 h 382"/>
                <a:gd name="T6" fmla="*/ 0 w 945"/>
                <a:gd name="T7" fmla="*/ 0 h 382"/>
                <a:gd name="T8" fmla="*/ 0 w 945"/>
                <a:gd name="T9" fmla="*/ 0 h 382"/>
                <a:gd name="T10" fmla="*/ 0 w 945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5"/>
                <a:gd name="T19" fmla="*/ 0 h 382"/>
                <a:gd name="T20" fmla="*/ 945 w 945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5" h="382">
                  <a:moveTo>
                    <a:pt x="0" y="382"/>
                  </a:moveTo>
                  <a:lnTo>
                    <a:pt x="272" y="118"/>
                  </a:lnTo>
                  <a:lnTo>
                    <a:pt x="663" y="0"/>
                  </a:lnTo>
                  <a:lnTo>
                    <a:pt x="945" y="11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8" name="Freeform 51"/>
            <p:cNvSpPr>
              <a:spLocks/>
            </p:cNvSpPr>
            <p:nvPr/>
          </p:nvSpPr>
          <p:spPr bwMode="auto">
            <a:xfrm>
              <a:off x="3499" y="2461"/>
              <a:ext cx="561" cy="391"/>
            </a:xfrm>
            <a:custGeom>
              <a:avLst/>
              <a:gdLst>
                <a:gd name="T0" fmla="*/ 0 w 1682"/>
                <a:gd name="T1" fmla="*/ 0 h 1174"/>
                <a:gd name="T2" fmla="*/ 0 w 1682"/>
                <a:gd name="T3" fmla="*/ 0 h 1174"/>
                <a:gd name="T4" fmla="*/ 0 w 1682"/>
                <a:gd name="T5" fmla="*/ 0 h 1174"/>
                <a:gd name="T6" fmla="*/ 0 w 1682"/>
                <a:gd name="T7" fmla="*/ 0 h 1174"/>
                <a:gd name="T8" fmla="*/ 0 w 1682"/>
                <a:gd name="T9" fmla="*/ 0 h 1174"/>
                <a:gd name="T10" fmla="*/ 0 w 1682"/>
                <a:gd name="T11" fmla="*/ 0 h 1174"/>
                <a:gd name="T12" fmla="*/ 0 w 1682"/>
                <a:gd name="T13" fmla="*/ 0 h 1174"/>
                <a:gd name="T14" fmla="*/ 0 w 1682"/>
                <a:gd name="T15" fmla="*/ 0 h 1174"/>
                <a:gd name="T16" fmla="*/ 0 w 1682"/>
                <a:gd name="T17" fmla="*/ 0 h 1174"/>
                <a:gd name="T18" fmla="*/ 0 w 1682"/>
                <a:gd name="T19" fmla="*/ 0 h 1174"/>
                <a:gd name="T20" fmla="*/ 0 w 1682"/>
                <a:gd name="T21" fmla="*/ 0 h 1174"/>
                <a:gd name="T22" fmla="*/ 0 w 1682"/>
                <a:gd name="T23" fmla="*/ 0 h 1174"/>
                <a:gd name="T24" fmla="*/ 0 w 1682"/>
                <a:gd name="T25" fmla="*/ 0 h 1174"/>
                <a:gd name="T26" fmla="*/ 0 w 1682"/>
                <a:gd name="T27" fmla="*/ 0 h 1174"/>
                <a:gd name="T28" fmla="*/ 0 w 1682"/>
                <a:gd name="T29" fmla="*/ 0 h 1174"/>
                <a:gd name="T30" fmla="*/ 0 w 1682"/>
                <a:gd name="T31" fmla="*/ 0 h 1174"/>
                <a:gd name="T32" fmla="*/ 0 w 1682"/>
                <a:gd name="T33" fmla="*/ 0 h 1174"/>
                <a:gd name="T34" fmla="*/ 0 w 1682"/>
                <a:gd name="T35" fmla="*/ 0 h 1174"/>
                <a:gd name="T36" fmla="*/ 0 w 1682"/>
                <a:gd name="T37" fmla="*/ 0 h 1174"/>
                <a:gd name="T38" fmla="*/ 0 w 1682"/>
                <a:gd name="T39" fmla="*/ 0 h 1174"/>
                <a:gd name="T40" fmla="*/ 0 w 1682"/>
                <a:gd name="T41" fmla="*/ 0 h 1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2"/>
                <a:gd name="T64" fmla="*/ 0 h 1174"/>
                <a:gd name="T65" fmla="*/ 1682 w 1682"/>
                <a:gd name="T66" fmla="*/ 1174 h 11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2" h="1174">
                  <a:moveTo>
                    <a:pt x="939" y="0"/>
                  </a:moveTo>
                  <a:lnTo>
                    <a:pt x="1648" y="189"/>
                  </a:lnTo>
                  <a:lnTo>
                    <a:pt x="1682" y="300"/>
                  </a:lnTo>
                  <a:lnTo>
                    <a:pt x="1338" y="417"/>
                  </a:lnTo>
                  <a:lnTo>
                    <a:pt x="1293" y="505"/>
                  </a:lnTo>
                  <a:lnTo>
                    <a:pt x="1316" y="605"/>
                  </a:lnTo>
                  <a:lnTo>
                    <a:pt x="1366" y="678"/>
                  </a:lnTo>
                  <a:lnTo>
                    <a:pt x="1465" y="732"/>
                  </a:lnTo>
                  <a:lnTo>
                    <a:pt x="0" y="1174"/>
                  </a:lnTo>
                  <a:lnTo>
                    <a:pt x="1348" y="716"/>
                  </a:lnTo>
                  <a:lnTo>
                    <a:pt x="1259" y="662"/>
                  </a:lnTo>
                  <a:lnTo>
                    <a:pt x="828" y="755"/>
                  </a:lnTo>
                  <a:lnTo>
                    <a:pt x="1237" y="600"/>
                  </a:lnTo>
                  <a:lnTo>
                    <a:pt x="1243" y="473"/>
                  </a:lnTo>
                  <a:lnTo>
                    <a:pt x="368" y="666"/>
                  </a:lnTo>
                  <a:lnTo>
                    <a:pt x="346" y="573"/>
                  </a:lnTo>
                  <a:lnTo>
                    <a:pt x="1642" y="226"/>
                  </a:lnTo>
                  <a:lnTo>
                    <a:pt x="982" y="68"/>
                  </a:lnTo>
                  <a:lnTo>
                    <a:pt x="474" y="23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559" name="Freeform 52"/>
            <p:cNvSpPr>
              <a:spLocks/>
            </p:cNvSpPr>
            <p:nvPr/>
          </p:nvSpPr>
          <p:spPr bwMode="auto">
            <a:xfrm>
              <a:off x="3770" y="2810"/>
              <a:ext cx="99" cy="47"/>
            </a:xfrm>
            <a:custGeom>
              <a:avLst/>
              <a:gdLst>
                <a:gd name="T0" fmla="*/ 0 w 297"/>
                <a:gd name="T1" fmla="*/ 0 h 141"/>
                <a:gd name="T2" fmla="*/ 0 w 297"/>
                <a:gd name="T3" fmla="*/ 0 h 141"/>
                <a:gd name="T4" fmla="*/ 0 w 297"/>
                <a:gd name="T5" fmla="*/ 0 h 141"/>
                <a:gd name="T6" fmla="*/ 0 w 297"/>
                <a:gd name="T7" fmla="*/ 0 h 141"/>
                <a:gd name="T8" fmla="*/ 0 w 297"/>
                <a:gd name="T9" fmla="*/ 0 h 141"/>
                <a:gd name="T10" fmla="*/ 0 w 297"/>
                <a:gd name="T11" fmla="*/ 0 h 141"/>
                <a:gd name="T12" fmla="*/ 0 w 297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7"/>
                <a:gd name="T22" fmla="*/ 0 h 141"/>
                <a:gd name="T23" fmla="*/ 297 w 297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7" h="141">
                  <a:moveTo>
                    <a:pt x="197" y="0"/>
                  </a:moveTo>
                  <a:lnTo>
                    <a:pt x="297" y="121"/>
                  </a:lnTo>
                  <a:lnTo>
                    <a:pt x="0" y="141"/>
                  </a:lnTo>
                  <a:lnTo>
                    <a:pt x="169" y="88"/>
                  </a:lnTo>
                  <a:lnTo>
                    <a:pt x="129" y="1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318" name="Group 53"/>
          <p:cNvGrpSpPr>
            <a:grpSpLocks/>
          </p:cNvGrpSpPr>
          <p:nvPr/>
        </p:nvGrpSpPr>
        <p:grpSpPr bwMode="auto">
          <a:xfrm>
            <a:off x="3130550" y="1484313"/>
            <a:ext cx="1441450" cy="1223962"/>
            <a:chOff x="2112" y="2544"/>
            <a:chExt cx="1255" cy="1559"/>
          </a:xfrm>
        </p:grpSpPr>
        <p:grpSp>
          <p:nvGrpSpPr>
            <p:cNvPr id="13331" name="Group 54"/>
            <p:cNvGrpSpPr>
              <a:grpSpLocks/>
            </p:cNvGrpSpPr>
            <p:nvPr/>
          </p:nvGrpSpPr>
          <p:grpSpPr bwMode="auto">
            <a:xfrm>
              <a:off x="2160" y="3312"/>
              <a:ext cx="1207" cy="791"/>
              <a:chOff x="2880" y="2118"/>
              <a:chExt cx="1207" cy="1073"/>
            </a:xfrm>
          </p:grpSpPr>
          <p:sp>
            <p:nvSpPr>
              <p:cNvPr id="13470" name="Freeform 5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1" name="Freeform 5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2" name="Freeform 5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3" name="Freeform 5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4" name="Freeform 5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5" name="Freeform 6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6" name="Freeform 6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7" name="Freeform 6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8" name="Freeform 6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79" name="Freeform 6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0" name="Freeform 6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1" name="Freeform 6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2" name="Freeform 6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3" name="Freeform 6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4" name="Freeform 6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5" name="Freeform 7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6" name="Freeform 7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7" name="Freeform 7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8" name="Freeform 7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89" name="Freeform 7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0" name="Freeform 7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1" name="Freeform 7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2" name="Freeform 7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3" name="Freeform 7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4" name="Freeform 7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5" name="Freeform 8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6" name="Freeform 8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7" name="Freeform 8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8" name="Freeform 8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99" name="Freeform 8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0" name="Freeform 8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1" name="Freeform 8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2" name="Freeform 8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3" name="Freeform 8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4" name="Freeform 8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5" name="Freeform 9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6" name="Freeform 9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7" name="Freeform 9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8" name="Freeform 9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09" name="Freeform 9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10" name="Freeform 9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11" name="Freeform 9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12" name="Freeform 9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13" name="Freeform 9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514" name="Freeform 9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3332" name="Group 100"/>
            <p:cNvGrpSpPr>
              <a:grpSpLocks/>
            </p:cNvGrpSpPr>
            <p:nvPr/>
          </p:nvGrpSpPr>
          <p:grpSpPr bwMode="auto">
            <a:xfrm>
              <a:off x="2160" y="2928"/>
              <a:ext cx="1207" cy="791"/>
              <a:chOff x="2880" y="2118"/>
              <a:chExt cx="1207" cy="1073"/>
            </a:xfrm>
          </p:grpSpPr>
          <p:sp>
            <p:nvSpPr>
              <p:cNvPr id="13425" name="Freeform 101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6" name="Freeform 102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7" name="Freeform 103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8" name="Freeform 104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9" name="Freeform 105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0" name="Freeform 106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1" name="Freeform 107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2" name="Freeform 108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3" name="Freeform 109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4" name="Freeform 110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5" name="Freeform 111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6" name="Freeform 112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7" name="Freeform 113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8" name="Freeform 114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39" name="Freeform 115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0" name="Freeform 116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1" name="Freeform 117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2" name="Freeform 118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3" name="Freeform 119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4" name="Freeform 120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5" name="Freeform 121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6" name="Freeform 122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7" name="Freeform 123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8" name="Freeform 124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49" name="Freeform 125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0" name="Freeform 126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1" name="Freeform 127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2" name="Freeform 128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3" name="Freeform 129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4" name="Freeform 130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5" name="Freeform 131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6" name="Freeform 132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7" name="Freeform 133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8" name="Freeform 134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59" name="Freeform 135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0" name="Freeform 136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1" name="Freeform 137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2" name="Freeform 138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3" name="Freeform 139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4" name="Freeform 140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5" name="Freeform 141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6" name="Freeform 142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7" name="Freeform 143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8" name="Freeform 144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69" name="Freeform 145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3333" name="Group 146"/>
            <p:cNvGrpSpPr>
              <a:grpSpLocks/>
            </p:cNvGrpSpPr>
            <p:nvPr/>
          </p:nvGrpSpPr>
          <p:grpSpPr bwMode="auto">
            <a:xfrm>
              <a:off x="2160" y="3024"/>
              <a:ext cx="1207" cy="791"/>
              <a:chOff x="2880" y="2118"/>
              <a:chExt cx="1207" cy="1073"/>
            </a:xfrm>
          </p:grpSpPr>
          <p:sp>
            <p:nvSpPr>
              <p:cNvPr id="13380" name="Freeform 14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1" name="Freeform 14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2" name="Freeform 14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3" name="Freeform 15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4" name="Freeform 15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5" name="Freeform 15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6" name="Freeform 15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7" name="Freeform 15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8" name="Freeform 15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89" name="Freeform 15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0" name="Freeform 15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1" name="Freeform 15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2" name="Freeform 15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3" name="Freeform 16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4" name="Freeform 16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5" name="Freeform 16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6" name="Freeform 16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7" name="Freeform 16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8" name="Freeform 16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99" name="Freeform 16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0" name="Freeform 16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1" name="Freeform 16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2" name="Freeform 16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3" name="Freeform 17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4" name="Freeform 17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5" name="Freeform 17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6" name="Freeform 17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7" name="Freeform 17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8" name="Freeform 17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09" name="Freeform 17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0" name="Freeform 17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1" name="Freeform 17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2" name="Freeform 17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3" name="Freeform 18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4" name="Freeform 18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5" name="Freeform 18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6" name="Freeform 18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7" name="Freeform 18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8" name="Freeform 18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19" name="Freeform 18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0" name="Freeform 18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1" name="Freeform 18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2" name="Freeform 18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3" name="Freeform 19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424" name="Freeform 19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3334" name="Group 192"/>
            <p:cNvGrpSpPr>
              <a:grpSpLocks/>
            </p:cNvGrpSpPr>
            <p:nvPr/>
          </p:nvGrpSpPr>
          <p:grpSpPr bwMode="auto">
            <a:xfrm>
              <a:off x="2112" y="2544"/>
              <a:ext cx="1207" cy="791"/>
              <a:chOff x="2880" y="2118"/>
              <a:chExt cx="1207" cy="1073"/>
            </a:xfrm>
          </p:grpSpPr>
          <p:sp>
            <p:nvSpPr>
              <p:cNvPr id="13335" name="Freeform 193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36" name="Freeform 194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37" name="Freeform 195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38" name="Freeform 196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39" name="Freeform 197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0" name="Freeform 198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1" name="Freeform 199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2" name="Freeform 200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3" name="Freeform 201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4" name="Freeform 202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5" name="Freeform 203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6" name="Freeform 204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7" name="Freeform 205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8" name="Freeform 206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49" name="Freeform 207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0" name="Freeform 208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1" name="Freeform 209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2" name="Freeform 210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3" name="Freeform 211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4" name="Freeform 212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5" name="Freeform 213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6" name="Freeform 214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7" name="Freeform 215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8" name="Freeform 216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9" name="Freeform 217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0" name="Freeform 218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1" name="Freeform 219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2" name="Freeform 220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3" name="Freeform 221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4" name="Freeform 222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5" name="Freeform 223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6" name="Freeform 224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7" name="Freeform 225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8" name="Freeform 226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69" name="Freeform 227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0" name="Freeform 228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1" name="Freeform 229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2" name="Freeform 230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3" name="Freeform 231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4" name="Freeform 232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5" name="Freeform 233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6" name="Freeform 234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7" name="Freeform 235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8" name="Freeform 236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79" name="Freeform 237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13319" name="Line 238"/>
          <p:cNvSpPr>
            <a:spLocks noChangeShapeType="1"/>
          </p:cNvSpPr>
          <p:nvPr/>
        </p:nvSpPr>
        <p:spPr bwMode="auto">
          <a:xfrm>
            <a:off x="3421063" y="2852738"/>
            <a:ext cx="1511300" cy="0"/>
          </a:xfrm>
          <a:prstGeom prst="line">
            <a:avLst/>
          </a:prstGeom>
          <a:noFill/>
          <a:ln w="1270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239"/>
          <p:cNvSpPr>
            <a:spLocks noChangeShapeType="1"/>
          </p:cNvSpPr>
          <p:nvPr/>
        </p:nvSpPr>
        <p:spPr bwMode="auto">
          <a:xfrm>
            <a:off x="323850" y="4941888"/>
            <a:ext cx="835183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Text Box 240"/>
          <p:cNvSpPr txBox="1">
            <a:spLocks noChangeArrowheads="1"/>
          </p:cNvSpPr>
          <p:nvPr/>
        </p:nvSpPr>
        <p:spPr bwMode="auto">
          <a:xfrm>
            <a:off x="250825" y="4941888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ЭТОМУ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ПРОТИВОРЕЧИТ</a:t>
            </a:r>
            <a:r>
              <a:rPr lang="ru-RU" sz="2400" b="1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ТРАДИЦИОННОЕ МАССОВОЕ ВОСПРИЯТИЕ: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все, что есть в учебнике, надо учить от корки до корки, выполнять все задания</a:t>
            </a:r>
          </a:p>
        </p:txBody>
      </p:sp>
      <p:pic>
        <p:nvPicPr>
          <p:cNvPr id="13322" name="Picture 241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1125538"/>
            <a:ext cx="16287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Line 242"/>
          <p:cNvSpPr>
            <a:spLocks noChangeShapeType="1"/>
          </p:cNvSpPr>
          <p:nvPr/>
        </p:nvSpPr>
        <p:spPr bwMode="auto">
          <a:xfrm flipH="1">
            <a:off x="1908175" y="3141663"/>
            <a:ext cx="4249738" cy="71913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Text Box 243"/>
          <p:cNvSpPr txBox="1">
            <a:spLocks noChangeArrowheads="1"/>
          </p:cNvSpPr>
          <p:nvPr/>
        </p:nvSpPr>
        <p:spPr bwMode="auto">
          <a:xfrm>
            <a:off x="611188" y="3789363"/>
            <a:ext cx="1728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Функции мобильного телефона</a:t>
            </a:r>
          </a:p>
        </p:txBody>
      </p:sp>
      <p:sp>
        <p:nvSpPr>
          <p:cNvPr id="13325" name="Text Box 244"/>
          <p:cNvSpPr txBox="1">
            <a:spLocks noChangeArrowheads="1"/>
          </p:cNvSpPr>
          <p:nvPr/>
        </p:nvSpPr>
        <p:spPr bwMode="auto">
          <a:xfrm>
            <a:off x="2627313" y="3860800"/>
            <a:ext cx="1728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Набор товаров в магазине</a:t>
            </a:r>
          </a:p>
        </p:txBody>
      </p:sp>
      <p:sp>
        <p:nvSpPr>
          <p:cNvPr id="13326" name="Text Box 245"/>
          <p:cNvSpPr txBox="1">
            <a:spLocks noChangeArrowheads="1"/>
          </p:cNvSpPr>
          <p:nvPr/>
        </p:nvSpPr>
        <p:spPr bwMode="auto">
          <a:xfrm>
            <a:off x="6299200" y="386080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Поиск в Интернете вакансий, досуга, сведений и т.д.</a:t>
            </a:r>
          </a:p>
        </p:txBody>
      </p:sp>
      <p:sp>
        <p:nvSpPr>
          <p:cNvPr id="13327" name="Text Box 246"/>
          <p:cNvSpPr txBox="1">
            <a:spLocks noChangeArrowheads="1"/>
          </p:cNvSpPr>
          <p:nvPr/>
        </p:nvSpPr>
        <p:spPr bwMode="auto">
          <a:xfrm>
            <a:off x="4283075" y="3860800"/>
            <a:ext cx="1728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Инструкция к новой технике</a:t>
            </a:r>
          </a:p>
        </p:txBody>
      </p:sp>
      <p:sp>
        <p:nvSpPr>
          <p:cNvPr id="13328" name="Line 247"/>
          <p:cNvSpPr>
            <a:spLocks noChangeShapeType="1"/>
          </p:cNvSpPr>
          <p:nvPr/>
        </p:nvSpPr>
        <p:spPr bwMode="auto">
          <a:xfrm flipH="1">
            <a:off x="3563938" y="3141663"/>
            <a:ext cx="2808287" cy="8636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248"/>
          <p:cNvSpPr>
            <a:spLocks noChangeShapeType="1"/>
          </p:cNvSpPr>
          <p:nvPr/>
        </p:nvSpPr>
        <p:spPr bwMode="auto">
          <a:xfrm flipH="1">
            <a:off x="5435600" y="3141663"/>
            <a:ext cx="1008063" cy="71913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249"/>
          <p:cNvSpPr>
            <a:spLocks noChangeShapeType="1"/>
          </p:cNvSpPr>
          <p:nvPr/>
        </p:nvSpPr>
        <p:spPr bwMode="auto">
          <a:xfrm>
            <a:off x="6443663" y="3213100"/>
            <a:ext cx="792162" cy="72072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75656" y="203202"/>
            <a:ext cx="6589199" cy="128089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latin typeface="Palatino Linotype" pitchFamily="18" charset="0"/>
                <a:cs typeface="Gautami" pitchFamily="2" charset="0"/>
              </a:rPr>
              <a:t>Главные факторы, </a:t>
            </a:r>
            <a:r>
              <a:rPr lang="ru-RU" sz="2800" b="1" i="1" dirty="0" smtClean="0">
                <a:solidFill>
                  <a:srgbClr val="17375E"/>
                </a:solidFill>
                <a:latin typeface="Palatino Linotype" pitchFamily="18" charset="0"/>
                <a:cs typeface="Gautami" pitchFamily="2" charset="0"/>
              </a:rPr>
              <a:t>влияющие на развитие образования в информационную эпоху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/>
              <a:t>Глобализация </a:t>
            </a:r>
            <a:r>
              <a:rPr lang="ru-RU" sz="2800" i="1" dirty="0" smtClean="0"/>
              <a:t>(интеграция содержания как условие организации </a:t>
            </a:r>
            <a:r>
              <a:rPr lang="ru-RU" sz="2800" b="1" i="1" dirty="0" smtClean="0"/>
              <a:t>ДЕЯТЕЛЬНОСТНОГО</a:t>
            </a:r>
            <a:r>
              <a:rPr lang="ru-RU" sz="2800" i="1" dirty="0" smtClean="0"/>
              <a:t> подхода и </a:t>
            </a:r>
            <a:r>
              <a:rPr lang="ru-RU" sz="2800" b="1" i="1" dirty="0" smtClean="0"/>
              <a:t>ИНДИВИДУАЛИЗАЦИИ</a:t>
            </a:r>
            <a:r>
              <a:rPr lang="ru-RU" sz="2800" i="1" dirty="0" smtClean="0"/>
              <a:t> обучения)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/>
              <a:t>Постоянно меняющиеся условия </a:t>
            </a:r>
            <a:r>
              <a:rPr lang="ru-RU" sz="2800" i="1" dirty="0" smtClean="0"/>
              <a:t>(действия, обеспечивающие </a:t>
            </a:r>
            <a:r>
              <a:rPr lang="ru-RU" sz="2800" b="1" i="1" u="sng" dirty="0" smtClean="0"/>
              <a:t>умение «учиться» </a:t>
            </a:r>
            <a:r>
              <a:rPr lang="ru-RU" sz="2800" i="1" dirty="0" smtClean="0"/>
              <a:t>, как </a:t>
            </a:r>
            <a:r>
              <a:rPr lang="ru-RU" sz="2800" b="1" i="1" u="sng" dirty="0" smtClean="0"/>
              <a:t>основы образования </a:t>
            </a:r>
            <a:r>
              <a:rPr lang="ru-RU" sz="2800" i="1" dirty="0" smtClean="0"/>
              <a:t>на протяжении всей жизни)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/>
              <a:t>Поликультурное общество </a:t>
            </a:r>
            <a:r>
              <a:rPr lang="ru-RU" sz="2800" i="1" dirty="0" smtClean="0"/>
              <a:t>(воспитание толерантности, диалогичности, коммуникативной грамотности)</a:t>
            </a:r>
            <a:endParaRPr lang="ru-RU" sz="2800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7D911A-F07A-43CE-A423-C93BB12C9C4F}" type="slidenum">
              <a:rPr lang="ru-RU" smtClean="0">
                <a:solidFill>
                  <a:srgbClr val="A2ABA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solidFill>
                <a:srgbClr val="A2ABAD"/>
              </a:solidFill>
              <a:latin typeface="Arial" charset="0"/>
              <a:cs typeface="Arial" charset="0"/>
            </a:endParaRPr>
          </a:p>
        </p:txBody>
      </p:sp>
      <p:sp>
        <p:nvSpPr>
          <p:cNvPr id="24581" name="_s1032"/>
          <p:cNvSpPr>
            <a:spLocks noChangeArrowheads="1" noTextEdit="1"/>
          </p:cNvSpPr>
          <p:nvPr/>
        </p:nvSpPr>
        <p:spPr bwMode="auto">
          <a:xfrm>
            <a:off x="4933950" y="1916113"/>
            <a:ext cx="4210050" cy="19081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582" name="_s1028"/>
          <p:cNvSpPr>
            <a:spLocks noChangeArrowheads="1" noTextEdit="1"/>
          </p:cNvSpPr>
          <p:nvPr/>
        </p:nvSpPr>
        <p:spPr bwMode="auto">
          <a:xfrm>
            <a:off x="0" y="1916113"/>
            <a:ext cx="4284663" cy="1943100"/>
          </a:xfrm>
          <a:prstGeom prst="ellipse">
            <a:avLst/>
          </a:prstGeom>
          <a:ln>
            <a:headEnd/>
            <a:tailEnd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0" y="2060575"/>
            <a:ext cx="396081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 u="sng">
                <a:solidFill>
                  <a:srgbClr val="FFFFFF"/>
                </a:solidFill>
              </a:rPr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Профессиональная </a:t>
            </a:r>
            <a:endParaRPr lang="en-US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успешность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003800" y="2060575"/>
            <a:ext cx="4140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 u="sng">
                <a:solidFill>
                  <a:srgbClr val="FFFFFF"/>
                </a:solidFill>
              </a:rPr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Благосостояние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19672" y="4786322"/>
            <a:ext cx="5665354" cy="15102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2000" b="1" u="sng" dirty="0">
                <a:solidFill>
                  <a:prstClr val="white"/>
                </a:solidFill>
              </a:rPr>
              <a:t>ГОСУДАРСТВО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Национальное единство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Безопасность 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Развитие человеческого потенциала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Конкурентоспособность</a:t>
            </a:r>
          </a:p>
        </p:txBody>
      </p:sp>
      <p:pic>
        <p:nvPicPr>
          <p:cNvPr id="15370" name="Picture 11" descr="Мальчикбез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785938"/>
            <a:ext cx="17033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 со стрелкой вниз 11"/>
          <p:cNvSpPr/>
          <p:nvPr/>
        </p:nvSpPr>
        <p:spPr>
          <a:xfrm>
            <a:off x="428596" y="214290"/>
            <a:ext cx="8286808" cy="1643074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Стандарты - социальная норма, общественный договор между семьей, обществом и государством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500063"/>
            <a:ext cx="83581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ГОТОВЫ 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учителя 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 внедрению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ФГОС 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274638"/>
            <a:ext cx="653792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УРОКИ?  УРОКИ! УРОКИ…</a:t>
            </a:r>
          </a:p>
        </p:txBody>
      </p:sp>
      <p:pic>
        <p:nvPicPr>
          <p:cNvPr id="17411" name="Picture 2" descr="2576524-90626744bcad46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42381"/>
            <a:ext cx="7429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руговая стрелка 4"/>
          <p:cNvSpPr/>
          <p:nvPr/>
        </p:nvSpPr>
        <p:spPr>
          <a:xfrm>
            <a:off x="214313" y="5880100"/>
            <a:ext cx="977900" cy="9779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5" y="6143625"/>
            <a:ext cx="2259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Заметки на  полях 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530031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все более актуальным в образовательном процессе становится использование в обучении приемов и методов, которые формируют умения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добывать знания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 необходимую информацию, выдвигать гипотезы, делать выводы  и умозаключения.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7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ru-RU" dirty="0" smtClean="0"/>
              <a:t>Виды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1" cy="5112568"/>
          </a:xfrm>
        </p:spPr>
        <p:txBody>
          <a:bodyPr/>
          <a:lstStyle/>
          <a:p>
            <a:pPr algn="just"/>
            <a:r>
              <a:rPr lang="ru-RU" b="1" dirty="0"/>
              <a:t>личностные </a:t>
            </a:r>
            <a:r>
              <a:rPr lang="ru-RU" dirty="0"/>
              <a:t>– обеспечивают ценностно-смысловую ориентацию учащихся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b="1" dirty="0"/>
              <a:t>регулятивные</a:t>
            </a:r>
            <a:r>
              <a:rPr lang="ru-RU" dirty="0"/>
              <a:t> – обеспечивают организацию учащимся своей учебной деятельности; </a:t>
            </a:r>
            <a:endParaRPr lang="ru-RU" dirty="0" smtClean="0"/>
          </a:p>
          <a:p>
            <a:pPr algn="just"/>
            <a:r>
              <a:rPr lang="ru-RU" b="1" dirty="0" smtClean="0"/>
              <a:t>познавательные </a:t>
            </a:r>
            <a:r>
              <a:rPr lang="ru-RU" dirty="0"/>
              <a:t>– включают </a:t>
            </a:r>
            <a:r>
              <a:rPr lang="ru-RU" dirty="0" err="1"/>
              <a:t>общеучебные</a:t>
            </a:r>
            <a:r>
              <a:rPr lang="ru-RU" dirty="0"/>
              <a:t>, логические действия, действия постановки и решения проблем; </a:t>
            </a:r>
            <a:endParaRPr lang="ru-RU" dirty="0" smtClean="0"/>
          </a:p>
          <a:p>
            <a:pPr algn="just"/>
            <a:r>
              <a:rPr lang="ru-RU" b="1" dirty="0" smtClean="0"/>
              <a:t>коммуникативные</a:t>
            </a:r>
            <a:r>
              <a:rPr lang="ru-RU" dirty="0" smtClean="0"/>
              <a:t> </a:t>
            </a:r>
            <a:r>
              <a:rPr lang="ru-RU" dirty="0"/>
              <a:t>– обеспечивают социальную компетентность, умение участвовать в коллективном обсуждении проблем, строить продуктивное взаимодействие и сотрудничество со сверстниками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360826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60840" cy="157234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в </a:t>
            </a:r>
            <a:r>
              <a:rPr lang="ru-RU" dirty="0" err="1" smtClean="0"/>
              <a:t>обучении,т.е.учение</a:t>
            </a:r>
            <a:r>
              <a:rPr lang="ru-RU" dirty="0"/>
              <a:t>, направленное на решение задач проектной формы организации обучения, в котором важным является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996952"/>
            <a:ext cx="8136904" cy="352839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 активных  форм познания: наблюдение, опыты, учебный диалог и пр.;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условий для развития рефлексии — способности осознавать и оценивать свои мысли и действия как бы со стороны, соотносить результат деятельности с поставленной целью, определять своё знание и незнание.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1995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im0-tub-ru.yandex.net/i?id=267560440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7035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http://stat8.blog.ru/lr/0b0ea0bf5bb09e0a59d2548bf6d497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2762250"/>
            <a:ext cx="23574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http://1asch1262.ucoz.ru/18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785938"/>
            <a:ext cx="36957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&amp;Zcy;&amp;dcy;&amp;ocy;&amp;rcy;&amp;ocy;&amp;vcy;&amp;softcy;&amp;iecy; &amp;ucy;&amp;chcy;&amp;iecy;&amp;ncy;&amp;icy;&amp;kcy;&amp;ocy;&amp;vcy; &amp;ucy;&amp;khcy;&amp;ucy;&amp;dcy;&amp;shcy;&amp;acy;&amp;iecy;&amp;tcy;&amp;scy;&amp;y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285750"/>
            <a:ext cx="26638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http://cm-formation.net/wp-content/uploads/2011/10/img4e8cc2beb3f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500563"/>
            <a:ext cx="23304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2857500" y="214313"/>
            <a:ext cx="3976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Какой он, 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современный ученик?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школа становится не столько источником информации, сколько учит учиться; учитель не проводник знаний, а личность, обучающая способом творческой деятельности, направленной на самостоятельное приобретение и усвоение новых знаний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1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Деятельностный</a:t>
            </a:r>
            <a:r>
              <a:rPr lang="ru-RU" dirty="0" smtClean="0"/>
              <a:t> подход на уроках предполагает: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3600"/>
            <a:ext cx="7848871" cy="43197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Моделирование </a:t>
            </a:r>
            <a:r>
              <a:rPr lang="ru-RU" sz="2000" dirty="0"/>
              <a:t>и анализ жизненных ситуаций на занятиях; 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спользование </a:t>
            </a:r>
            <a:r>
              <a:rPr lang="ru-RU" sz="2000" dirty="0"/>
              <a:t>активных и интерактивных методик; 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частие </a:t>
            </a:r>
            <a:r>
              <a:rPr lang="ru-RU" sz="2000" dirty="0"/>
              <a:t>в проектной деятельности, владение приёмами  исследовательской деятельности; 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овлечение </a:t>
            </a:r>
            <a:r>
              <a:rPr lang="ru-RU" sz="2000" dirty="0"/>
              <a:t>учащихся в игровую, оценочно-дискуссионную, рефлексивную деятельность, а также проектную  деятельность - обеспечивающих свободный поиск эффективного, отвечающего индивидуальности ребёнка, подхода к решению задачи.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727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285750"/>
            <a:ext cx="781521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условиях реализации требований ФГОС ООО наиболее актуальными становятся </a:t>
            </a:r>
            <a:r>
              <a:rPr lang="ru-RU" sz="32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технологии: </a:t>
            </a:r>
          </a:p>
          <a:p>
            <a:pPr algn="just">
              <a:defRPr/>
            </a:pPr>
            <a:endParaRPr lang="ru-RU" sz="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Информационно – коммуникационная технология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Технология развития критического мышления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Проектная технология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Технология проблемного обучения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Игровые технологии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Модульная технология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Технология мастерских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3200" i="1" dirty="0">
                <a:latin typeface="Arial Narrow" pitchFamily="34" charset="0"/>
                <a:ea typeface="Times New Roman" pitchFamily="18" charset="0"/>
              </a:rPr>
              <a:t>Кейс – технология</a:t>
            </a:r>
            <a:endParaRPr lang="ru-RU" sz="3200" i="1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ru-RU" sz="3200" i="1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+mn-cs"/>
              </a:rPr>
              <a:t>Информационно – коммуникационная технология</a:t>
            </a:r>
            <a:br>
              <a:rPr lang="ru-RU" sz="3200" i="1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416823" cy="4896544"/>
          </a:xfrm>
        </p:spPr>
        <p:txBody>
          <a:bodyPr>
            <a:normAutofit/>
          </a:bodyPr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принцип адаптивности: приспособление компьютера 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индивидуальным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особенностям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ребенка;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управляемость: в любой момент возможна коррекция учителем процесса обучения;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интерактивность и диалоговый характер обучения;  -  ИКТ обладают способностью "откликаться" на действия ученика и учителя; "вступать" с ними в диалог, что и составляет главную особенность методик компьютерного обучения.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оптимальное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сочетание индивидуальной и групповой работы;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поддержание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 ученика состояния психологического комфорта при общении с компьютером;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неограниченное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обучение: содержание, его интерпретации и приложение сколько угодно велики.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5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ИКТ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268760"/>
            <a:ext cx="7634808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Повышение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мотивации и познавательной активности за счет разнообразия форм работы, возможности включения игрового момента: решишь верно примеры - откроешь картинку, вставишь правильно все буквы - продвинешь ближе к цели сказочного героя.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дает учителю новые возможности, позволяя вместе с учеником получать удовольствие от увлекательного процесса познания, не только силой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воображения,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раздвигая стены школьного кабинета, но с помощью новейших технологий позволяет погрузиться в яркий красочный мир. Такое занятие вызывает у детей эмоциональный подъем, даже отстающие ученики охотно работают с компьютером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8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ru-RU" sz="3200" i="1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+mn-cs"/>
              </a:rPr>
              <a:t>Технология развития критического мышления</a:t>
            </a:r>
            <a:br>
              <a:rPr lang="ru-RU" sz="3200" i="1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343434"/>
                </a:solidFill>
                <a:latin typeface="Roboto"/>
              </a:rPr>
              <a:t>Конструктивную основу «технологии критического мышления»  составляет базовая модель трех стадий организации учебного процесса:  </a:t>
            </a:r>
            <a:r>
              <a:rPr lang="ru-RU" sz="2400" b="1" i="1" dirty="0">
                <a:solidFill>
                  <a:srgbClr val="343434"/>
                </a:solidFill>
                <a:latin typeface="Roboto"/>
              </a:rPr>
              <a:t>"Вызов - осмысление - размышление"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. Рассмотрим эти стадии подробно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8217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вызова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1412776"/>
            <a:ext cx="7560840" cy="518457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343434"/>
                </a:solidFill>
                <a:latin typeface="Roboto"/>
              </a:rPr>
              <a:t>На этапе </a:t>
            </a:r>
            <a:r>
              <a:rPr lang="ru-RU" sz="2000" b="1" i="1" dirty="0" smtClean="0">
                <a:solidFill>
                  <a:srgbClr val="343434"/>
                </a:solidFill>
                <a:latin typeface="Roboto"/>
              </a:rPr>
              <a:t>вызова </a:t>
            </a:r>
            <a:r>
              <a:rPr lang="ru-RU" sz="2000" dirty="0" smtClean="0">
                <a:solidFill>
                  <a:srgbClr val="343434"/>
                </a:solidFill>
                <a:latin typeface="Roboto"/>
              </a:rPr>
              <a:t>из </a:t>
            </a:r>
            <a:r>
              <a:rPr lang="ru-RU" sz="2000" dirty="0">
                <a:solidFill>
                  <a:srgbClr val="343434"/>
                </a:solidFill>
                <a:latin typeface="Roboto"/>
              </a:rPr>
              <a:t>памяти  "вызываются", </a:t>
            </a:r>
            <a:r>
              <a:rPr lang="ru-RU" sz="2000" dirty="0" smtClean="0">
                <a:solidFill>
                  <a:srgbClr val="343434"/>
                </a:solidFill>
                <a:latin typeface="Roboto"/>
              </a:rPr>
              <a:t>актуализируются </a:t>
            </a:r>
            <a:r>
              <a:rPr lang="ru-RU" sz="2000" dirty="0">
                <a:solidFill>
                  <a:srgbClr val="343434"/>
                </a:solidFill>
                <a:latin typeface="Roboto"/>
              </a:rPr>
              <a:t>имеющиеся знания и представления об изучаемом, формируется личный интерес, определяются цели рассмотрения той или иной темы. </a:t>
            </a:r>
            <a:endParaRPr lang="ru-RU" sz="2000" dirty="0" smtClean="0">
              <a:solidFill>
                <a:srgbClr val="343434"/>
              </a:solidFill>
              <a:latin typeface="Roboto"/>
            </a:endParaRPr>
          </a:p>
          <a:p>
            <a:r>
              <a:rPr lang="ru-RU" sz="2000" dirty="0" smtClean="0">
                <a:solidFill>
                  <a:srgbClr val="343434"/>
                </a:solidFill>
                <a:latin typeface="Roboto"/>
              </a:rPr>
              <a:t>Ситуацию </a:t>
            </a:r>
            <a:r>
              <a:rPr lang="ru-RU" sz="2000" dirty="0">
                <a:solidFill>
                  <a:srgbClr val="343434"/>
                </a:solidFill>
                <a:latin typeface="Roboto"/>
              </a:rPr>
              <a:t>вызова может создать педагог умело заданным вопросом, демонстрацией неожиданных свойств предмета,  рассказом об увиденном; в тесте – на стадии вызова работают «введение, аннотации, мотивирующие примеры». 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829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Стадия осмысления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412776"/>
            <a:ext cx="7706816" cy="449844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343434"/>
                </a:solidFill>
                <a:latin typeface="Roboto"/>
              </a:rPr>
              <a:t>На стадии </a:t>
            </a:r>
            <a:r>
              <a:rPr lang="ru-RU" sz="2400" b="1" i="1" dirty="0">
                <a:solidFill>
                  <a:srgbClr val="343434"/>
                </a:solidFill>
                <a:latin typeface="Roboto"/>
              </a:rPr>
              <a:t>осмысления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 (или реализации смысла) обучающийся  вступает в контакт с новой информацией. Происходит ее систематизация. Ученик получает возможность задуматься о природе изучаемого объекта, учится формулировать вопросы по мере соотнесения старой и новой информации. Происходит формирования собственной позиции. Очень важно, что уже на этом этапе с помощью ряда приемов </a:t>
            </a:r>
            <a:r>
              <a:rPr lang="ru-RU" sz="2400" dirty="0" smtClean="0">
                <a:solidFill>
                  <a:srgbClr val="343434"/>
                </a:solidFill>
                <a:latin typeface="Roboto"/>
              </a:rPr>
              <a:t>учитель помогает 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обучающимся  самостоятельно отслеживать процесс  понимания материала.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858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размышления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1484784"/>
            <a:ext cx="7274768" cy="44264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343434"/>
                </a:solidFill>
                <a:latin typeface="Roboto"/>
              </a:rPr>
              <a:t>Этап </a:t>
            </a:r>
            <a:r>
              <a:rPr lang="ru-RU" sz="2400" b="1" i="1" dirty="0">
                <a:solidFill>
                  <a:srgbClr val="343434"/>
                </a:solidFill>
                <a:latin typeface="Roboto"/>
              </a:rPr>
              <a:t>размышления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 (рефлексии</a:t>
            </a:r>
            <a:r>
              <a:rPr lang="ru-RU" sz="2400" dirty="0" smtClean="0">
                <a:solidFill>
                  <a:srgbClr val="343434"/>
                </a:solidFill>
                <a:latin typeface="Roboto"/>
              </a:rPr>
              <a:t>) характеризуется 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тем, что учащиеся  закрепляют новые знания и активно перестраивают собственные первичные представления с тем, чтобы включить в них новые понятия. Таким образом, происходит "присвоение" нового знания  и формирование на его основе собственного аргументированного представления об изучаемом. Анализ собственных мыслительных операций составляет сердцевину данного этапа.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412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технологии критического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031704"/>
          </a:xfrm>
        </p:spPr>
        <p:txBody>
          <a:bodyPr/>
          <a:lstStyle/>
          <a:p>
            <a:pPr algn="just" fontAlgn="base"/>
            <a:r>
              <a:rPr lang="ru-RU" sz="2400" dirty="0">
                <a:solidFill>
                  <a:srgbClr val="343434"/>
                </a:solidFill>
                <a:latin typeface="Roboto"/>
              </a:rPr>
              <a:t>В ходе работы в рамках этой модели </a:t>
            </a:r>
            <a:r>
              <a:rPr lang="ru-RU" sz="2400" dirty="0" smtClean="0">
                <a:solidFill>
                  <a:srgbClr val="343434"/>
                </a:solidFill>
                <a:latin typeface="Roboto"/>
              </a:rPr>
              <a:t>обучающиеся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  овладевают различными способами интегрирования информации, учатся вырабатывать собственное мнение на основе осмысления различного опыта, идей и  представлений, строить умозаключения и логические цепи доказательств, выражать свои мысли ясно, уверенно и корректно по отношению к окружающим</a:t>
            </a:r>
            <a:r>
              <a:rPr lang="ru-RU" sz="2400" dirty="0" smtClean="0">
                <a:solidFill>
                  <a:srgbClr val="343434"/>
                </a:solidFill>
                <a:latin typeface="Roboto"/>
              </a:rPr>
              <a:t>.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           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0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Vcy; &amp;Bcy;&amp;acy;&amp;shcy;&amp;kcy;&amp;icy;&amp;rcy;&amp;icy;&amp;icy; &amp;ucy;&amp;chcy;&amp;icy;&amp;tcy;&amp;iecy;&amp;lcy;&amp;softcy;&amp;ncy;&amp;icy;&amp;tscy;&amp;acy; &amp;ncy;&amp;acy;&amp;chcy;&amp;acy;&amp;lcy;&amp;softcy;&amp;ncy;&amp;ycy;&amp;khcy; &amp;kcy;&amp;lcy;&amp;acy;&amp;scy;&amp;scy;&amp;ocy;&amp;vcy; &amp;ucy;&amp;chcy;&amp;icy;&amp;ncy;&amp;icy;&amp;lcy;&amp;acy; &amp;rcy;&amp;acy;&amp;scy;&amp;pcy;&amp;rcy;&amp;acy;&amp;vcy;&amp;ucy; &amp;ncy;&amp;acy;&amp;dcy; &amp;scy;&amp;vcy;&amp;ocy;&amp;iecy;&amp;jcy; &amp;ucy;&amp;chcy;&amp;iecy;&amp;ncy;&amp;icy;&amp;ts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9827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&amp;Acy;&amp;dcy;&amp;acy;&amp;pcy;&amp;tcy;&amp;acy;&amp;tscy;&amp;icy;&amp;yacy; &amp;mcy;&amp;ocy;&amp;lcy;&amp;ocy;&amp;dcy;&amp;ocy;&amp;gcy;&amp;ocy; &amp;pcy;&amp;iecy;&amp;dcy;&amp;acy;&amp;gcy;&amp;ocy;&amp;gcy;&amp;acy; &amp;vcy; &amp;pcy;&amp;iecy;&amp;dcy;&amp;acy;&amp;gcy;&amp;ocy;&amp;gcy;&amp;icy;&amp;chcy;&amp;iecy;&amp;scy;&amp;kcy;&amp;ocy;&amp;mcy; &amp;kcy;&amp;ocy;&amp;lcy;&amp;lcy;&amp;iecy;&amp;kcy;&amp;tcy;&amp;icy;&amp;v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285750"/>
            <a:ext cx="23669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&amp;Kcy;&amp;acy;&amp;kcy; &amp;pcy;&amp;rcy;&amp;ocy;&amp;vcy;&amp;iecy;&amp;scy;&amp;tcy;&amp;icy; &amp;ucy;&amp;rcy;&amp;ocy;&amp;kcy;-&amp;pcy;&amp;rcy;&amp;iecy;&amp;zcy;&amp;iecy;&amp;ncy;&amp;tcy;&amp;acy;&amp;tscy;&amp;icy;&amp;yucy;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00025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http://swteam.info/uploads/posts/2008-06/1213040928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4572000"/>
            <a:ext cx="36147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&amp;Vcy; &amp;Bcy;&amp;acy;&amp;shcy;&amp;kcy;&amp;icy;&amp;rcy;&amp;icy;&amp;icy; &amp;ucy;&amp;chcy;&amp;icy;&amp;tcy;&amp;iecy;&amp;lcy;&amp;yacy; &amp;pcy;&amp;ocy;&amp;lcy;&amp;ucy;&amp;chcy;&amp;acy;&amp;tcy; &amp;pcy;&amp;iecy;&amp;rcy;&amp;scy;&amp;ocy;&amp;ncy;&amp;acy;&amp;lcy;&amp;softcy;&amp;ncy;&amp;ycy;&amp;iecy; &amp;ncy;&amp;ocy;&amp;ucy;&amp;tcy;&amp;bcy;&amp;ucy;&amp;k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214813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http://samarapedsovet.ru/_pu/0/s890159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2286000"/>
            <a:ext cx="3333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2286000" y="214313"/>
            <a:ext cx="4000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33CC"/>
                </a:solidFill>
                <a:latin typeface="Calibri" pitchFamily="34" charset="0"/>
              </a:rPr>
              <a:t>Какой он, </a:t>
            </a:r>
          </a:p>
          <a:p>
            <a:pPr algn="ctr"/>
            <a:r>
              <a:rPr lang="ru-RU" sz="4000" b="1" u="sng">
                <a:solidFill>
                  <a:srgbClr val="FF33CC"/>
                </a:solidFill>
                <a:latin typeface="Calibri" pitchFamily="34" charset="0"/>
              </a:rPr>
              <a:t>современный</a:t>
            </a:r>
            <a:r>
              <a:rPr lang="ru-RU" sz="4000" b="1" i="1">
                <a:solidFill>
                  <a:srgbClr val="FF33CC"/>
                </a:solidFill>
                <a:latin typeface="Calibri" pitchFamily="34" charset="0"/>
              </a:rPr>
              <a:t> учитель?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из методов технологии критического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1037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343434"/>
                </a:solidFill>
                <a:latin typeface="Roboto"/>
              </a:rPr>
              <a:t>Кластер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 –  (от англ. – </a:t>
            </a:r>
            <a:r>
              <a:rPr lang="ru-RU" sz="2400" dirty="0" err="1">
                <a:solidFill>
                  <a:srgbClr val="343434"/>
                </a:solidFill>
                <a:latin typeface="Roboto"/>
              </a:rPr>
              <a:t>cluster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- гроздь) - это способ графической организации материала, позволяющий сделать  наглядными те мыслительные процессы, которые происходят при погружении в тот  или иной текст. Кластер является отражением нелинейной формы мышления.  Иногда такой способ называют «наглядным мозговым штурмом». 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033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400" dirty="0">
                <a:solidFill>
                  <a:srgbClr val="343434"/>
                </a:solidFill>
                <a:latin typeface="+mn-lt"/>
                <a:ea typeface="+mn-ea"/>
                <a:cs typeface="+mn-cs"/>
              </a:rPr>
              <a:t>Последовательность действий  при построении кластера проста и логична: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1905000"/>
            <a:ext cx="7488832" cy="4437526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>
                <a:solidFill>
                  <a:srgbClr val="343434"/>
                </a:solidFill>
                <a:latin typeface="Roboto"/>
              </a:rPr>
              <a:t>1.     Посередине чистого листа (классной доски) написать ключевое слово или тезис, который является «сердцем» текста.</a:t>
            </a:r>
          </a:p>
          <a:p>
            <a:pPr algn="just" fontAlgn="base"/>
            <a:r>
              <a:rPr lang="ru-RU" dirty="0">
                <a:solidFill>
                  <a:srgbClr val="343434"/>
                </a:solidFill>
                <a:latin typeface="Roboto"/>
              </a:rPr>
              <a:t>2.     Вокруг «накидать» слова или предложения, выражающие идеи, факты, образы, подходящие для данной темы. (Модель «планета и ее спутники</a:t>
            </a:r>
            <a:r>
              <a:rPr lang="ru-RU" dirty="0" smtClean="0">
                <a:solidFill>
                  <a:srgbClr val="343434"/>
                </a:solidFill>
                <a:latin typeface="Roboto"/>
              </a:rPr>
              <a:t>»).</a:t>
            </a:r>
            <a:endParaRPr lang="ru-RU" dirty="0">
              <a:solidFill>
                <a:srgbClr val="343434"/>
              </a:solidFill>
              <a:latin typeface="Roboto"/>
            </a:endParaRPr>
          </a:p>
          <a:p>
            <a:pPr algn="just" fontAlgn="base"/>
            <a:r>
              <a:rPr lang="ru-RU" dirty="0">
                <a:solidFill>
                  <a:srgbClr val="343434"/>
                </a:solidFill>
                <a:latin typeface="Roboto"/>
              </a:rPr>
              <a:t>3.    По мере записи, появившиеся слова соединяются прямыми линиями с ключевым  понятием. У каждого из «спутников» в свою очередь тоже появляются «спутники», устанавливаются новые логические связи.</a:t>
            </a:r>
          </a:p>
          <a:p>
            <a:pPr algn="just" fontAlgn="base"/>
            <a:r>
              <a:rPr lang="ru-RU" dirty="0">
                <a:solidFill>
                  <a:srgbClr val="343434"/>
                </a:solidFill>
                <a:latin typeface="Roboto"/>
              </a:rPr>
              <a:t>В итоге получается структура, которая графически отображает  размышления, определяет информационное поле данного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22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</a:t>
            </a:r>
            <a:br>
              <a:rPr lang="ru-RU" dirty="0" smtClean="0"/>
            </a:br>
            <a:r>
              <a:rPr lang="ru-RU" dirty="0" smtClean="0"/>
              <a:t>создания кластера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ru-RU" dirty="0">
                <a:solidFill>
                  <a:srgbClr val="343434"/>
                </a:solidFill>
                <a:latin typeface="Roboto"/>
              </a:rPr>
              <a:t>1.     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Не бояться записывать все, что приходит на ум. Дать волю воображению и интуиции.</a:t>
            </a:r>
          </a:p>
          <a:p>
            <a:pPr algn="just" fontAlgn="base"/>
            <a:r>
              <a:rPr lang="ru-RU" sz="2400" dirty="0">
                <a:solidFill>
                  <a:srgbClr val="343434"/>
                </a:solidFill>
                <a:latin typeface="Roboto"/>
              </a:rPr>
              <a:t>2.     Продолжать работу, пока не кончится время или идеи не иссякнут.</a:t>
            </a:r>
          </a:p>
          <a:p>
            <a:pPr algn="just" fontAlgn="base"/>
            <a:r>
              <a:rPr lang="ru-RU" sz="2400" dirty="0">
                <a:solidFill>
                  <a:srgbClr val="343434"/>
                </a:solidFill>
                <a:latin typeface="Roboto"/>
              </a:rPr>
              <a:t>3.     Постараться построить как можно больше связей. Не  следовать по </a:t>
            </a:r>
            <a:r>
              <a:rPr lang="ru-RU" sz="2400" dirty="0" smtClean="0">
                <a:solidFill>
                  <a:srgbClr val="343434"/>
                </a:solidFill>
                <a:latin typeface="Roboto"/>
              </a:rPr>
              <a:t>заранее</a:t>
            </a:r>
            <a:r>
              <a:rPr lang="ru-RU" sz="2400" dirty="0">
                <a:solidFill>
                  <a:srgbClr val="343434"/>
                </a:solidFill>
                <a:latin typeface="Roboto"/>
              </a:rPr>
              <a:t> определенному плану.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088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технология предполагает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1772816"/>
            <a:ext cx="7704856" cy="47525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• наличие проблемы, требующей интегрированных знаний и исследовательского поиска ее решения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;</a:t>
            </a: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•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практическую, теоретическую, познавательную значимость предполагаемых результатов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;</a:t>
            </a: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•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самостоятельную деятельность ученика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;</a:t>
            </a: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•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структурирование содержательной части проекта с указанием поэтапных результатов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;</a:t>
            </a: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•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использование исследовательских методов, т.е. определение проблемы, вытекающих из нее задач исследования, выдвижения гипотезы их решения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Обсуждение методов исследования, оформление конечных результатов. Анализ полученных данных, подведение итогов, корректировка, выводы.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8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Проблемная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1340768"/>
            <a:ext cx="756084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Open Sans"/>
              </a:rPr>
              <a:t>Проблемная ситуация специально создается учителем путем применения особых методических приемов: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учитель подводит школьников к противоречию и предлагает им самим найти способ его разрешения;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сталкивает противоречия практической деятельности;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излагает различные точки зрения на один и тот же вопрос;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предлагает классу рассмотреть явление с различных позиций;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побуждает обучаемых делать сравнения, обобщения, выводы из ситуации, сопоставлять факты;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ставит конкретные вопросы (на обобщение, обоснования, конкретизацию, логику рассуждения;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определяет проблемные теоретические и практические задания;</a:t>
            </a:r>
          </a:p>
          <a:p>
            <a:r>
              <a:rPr lang="ru-RU" dirty="0">
                <a:solidFill>
                  <a:srgbClr val="333333"/>
                </a:solidFill>
                <a:latin typeface="Open Sans"/>
              </a:rPr>
              <a:t>- ставит проблемные задачи (с недостаточными или избыточными исходными данными; с неопределенностью в постановке вопроса; с противоречивыми данными; с заведомо допущенными ошибками; с ограниченным временем решения; на преодоление психической инерции и другим).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2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340768"/>
            <a:ext cx="7022073" cy="525658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             Игровая форма занятий создается на уроках при помощи игровых приемов и ситуаций, которые выступают как средство побуждения, стимулирования учащихся к учебной деятельности.</a:t>
            </a:r>
          </a:p>
          <a:p>
            <a:pPr algn="just"/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             Реализация игровых приемов и ситуаций при урочной форме занятий происходит по таким основным направлениям: дидактическая цель ставится перед учащимися в форме игровой задачи; учебная деятельность подчиняется правилам игры; учебный материал используется в качестве ее средства, в учебную деятельность вводится элемент соревнования, который переводит дидактическую задачу в игровую; успешное выполнение дидактического задания связывается с игровым результатом.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47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Модульная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484784"/>
            <a:ext cx="7850832" cy="4896544"/>
          </a:xfrm>
        </p:spPr>
        <p:txBody>
          <a:bodyPr>
            <a:normAutofit/>
          </a:bodyPr>
          <a:lstStyle/>
          <a:p>
            <a:r>
              <a:rPr lang="ru-RU" sz="2000" b="1" dirty="0"/>
              <a:t>Модуль</a:t>
            </a:r>
            <a:r>
              <a:rPr lang="ru-RU" sz="2000" dirty="0"/>
              <a:t> – это целевой функциональный узел, в котором учебное содержание, технология овладения им система контроля и коррекции объединены в систему высокого уровня целостности.</a:t>
            </a:r>
          </a:p>
          <a:p>
            <a:r>
              <a:rPr lang="ru-RU" sz="2000" dirty="0"/>
              <a:t>Исследователи утверждают, что модуль можно рассматривать как программу обучения, индивидуализированную по содержанию, методам обучения, уровню самостоятельности, темпу учебно-познавательной деятельности обучающихся. Каждый модуль имеет свою дидактическую цель. Ей должна соответствовать достаточная полнота учебного материала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571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Составляющие модульной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956375" cy="49685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модуле излагается принципиально важное содержание учебной 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дается разъяснение к этой 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определяются условия погружения в информацию (с помощью средств ТСО, конкретных литературных источников, методов добывания информации);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приводятся теоретические задания и рекомендации к ним;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указаны практические задания;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дается система самостоятельного и внешнего контроля.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теории и практике модульного обучения приводится такое соотношение практического материала к теоретическому в модуле: 80% к 20%.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686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Технология мастерских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268760"/>
            <a:ext cx="6878057" cy="4642462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rgbClr val="52596F"/>
                </a:solidFill>
                <a:latin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52596F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52596F"/>
                </a:solidFill>
                <a:latin typeface="Arial" panose="020B0604020202020204" pitchFamily="34" charset="0"/>
              </a:rPr>
              <a:t>технологии </a:t>
            </a:r>
            <a:r>
              <a:rPr lang="ru-RU" sz="2400" dirty="0">
                <a:solidFill>
                  <a:srgbClr val="52596F"/>
                </a:solidFill>
                <a:latin typeface="Arial" panose="020B0604020202020204" pitchFamily="34" charset="0"/>
              </a:rPr>
              <a:t>мастерских главное не сообщить и освоить информацию, а передать способы работы, будь то естественнонаучное исследование, текстологический анализ художественного произведения, исследования исторических первоисточников, средств создания произведений прикладного искусства в керамике или батике и др. Передавать способы работы, а не конкретные знания -очень непростая задача для учителя</a:t>
            </a:r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41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методики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1268760"/>
            <a:ext cx="7274768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Мастерская - это оригинальный способ организации деятельности учеников в составе малой группы (7-15 учеников) при участии учителя-мастера, инициирующего поисковый, творческий характер деятельности учеников.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Основные методические приемы - элементы технологии: индукция, </a:t>
            </a:r>
            <a:r>
              <a:rPr lang="ru-RU" sz="2400" dirty="0" err="1"/>
              <a:t>самоконструкция</a:t>
            </a:r>
            <a:r>
              <a:rPr lang="ru-RU" sz="2400" dirty="0"/>
              <a:t>, </a:t>
            </a:r>
            <a:r>
              <a:rPr lang="ru-RU" sz="2400" dirty="0" err="1"/>
              <a:t>социоконструкция</a:t>
            </a:r>
            <a:r>
              <a:rPr lang="ru-RU" sz="2400" dirty="0"/>
              <a:t>, социализация, разрыв, коррекция, творческое конструирование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223450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требований времени, меняется подход к современному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Урок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есть часть жизни ребёнка, и проживание этой жизни должно совершаться на уровне высокой общечеловеческой культуры.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урок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есть протекание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сорокаминутного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момента жизни как продолжение её, как часть истории личностной судьбы ребёнка.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6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196752"/>
            <a:ext cx="6591985" cy="54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2596F"/>
                </a:solidFill>
                <a:latin typeface="Arial" panose="020B0604020202020204" pitchFamily="34" charset="0"/>
              </a:rPr>
              <a:t>Системообразующим </a:t>
            </a:r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элементом мастерских является проблемная ситуация. </a:t>
            </a:r>
            <a:endParaRPr lang="ru-RU" dirty="0" smtClean="0">
              <a:solidFill>
                <a:srgbClr val="52596F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52596F"/>
                </a:solidFill>
                <a:latin typeface="Arial" panose="020B0604020202020204" pitchFamily="34" charset="0"/>
              </a:rPr>
              <a:t>Проблемная </a:t>
            </a:r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ситуация характеризует определенное психическое - вопросное состояние субъекта (ученика), возникающее в процессе выполнения такого задания, которое требует открытия (усвоения) новых знаний о предмете, способе или условиях выполнения действий. Вопрос должен </a:t>
            </a:r>
            <a:r>
              <a:rPr lang="ru-RU" dirty="0" smtClean="0">
                <a:solidFill>
                  <a:srgbClr val="52596F"/>
                </a:solidFill>
                <a:latin typeface="Arial" panose="020B0604020202020204" pitchFamily="34" charset="0"/>
              </a:rPr>
              <a:t>занимать</a:t>
            </a:r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, волновать ум исследователя, быть в круге его интересов; представить это неизвестное, показать необходимость работы с ним; определить круг средств, объектов, которые позволят начать работу и через период незнания прийти к открытию; присоединить к имеющемуся знанию новое и поставить иные проблемы для исследования. </a:t>
            </a:r>
            <a:endParaRPr lang="ru-RU" dirty="0" smtClean="0">
              <a:solidFill>
                <a:srgbClr val="52596F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52596F"/>
                </a:solidFill>
                <a:latin typeface="Arial" panose="020B0604020202020204" pitchFamily="34" charset="0"/>
              </a:rPr>
              <a:t>Такая </a:t>
            </a:r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проблемная ситуация в технологии мастерских называется </a:t>
            </a:r>
            <a:r>
              <a:rPr lang="ru-RU" b="1" dirty="0">
                <a:solidFill>
                  <a:srgbClr val="52596F"/>
                </a:solidFill>
                <a:latin typeface="Arial" panose="020B0604020202020204" pitchFamily="34" charset="0"/>
              </a:rPr>
              <a:t>индукцией </a:t>
            </a:r>
            <a:r>
              <a:rPr lang="ru-RU" dirty="0">
                <a:solidFill>
                  <a:srgbClr val="52596F"/>
                </a:solidFill>
                <a:latin typeface="Arial" panose="020B0604020202020204" pitchFamily="34" charset="0"/>
              </a:rPr>
              <a:t>(индуктором).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4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Самоинструкция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это индивидуальное создание гипотезы, решения, текста, рисунка,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14758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Социоинструкция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776863" cy="52565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Важнейшим </a:t>
            </a:r>
            <a:r>
              <a:rPr lang="ru-RU" dirty="0"/>
              <a:t>элементом технологии мастерских является групповая работа (малые группы выделяются в классе, образуются из </a:t>
            </a:r>
            <a:r>
              <a:rPr lang="ru-RU" dirty="0" smtClean="0"/>
              <a:t>учащихся </a:t>
            </a:r>
            <a:r>
              <a:rPr lang="ru-RU" dirty="0"/>
              <a:t>разных классов, часто возникают стихийно, по инициативе ребят). </a:t>
            </a:r>
            <a:endParaRPr lang="ru-RU" dirty="0" smtClean="0"/>
          </a:p>
          <a:p>
            <a:pPr algn="just"/>
            <a:r>
              <a:rPr lang="ru-RU" dirty="0" smtClean="0"/>
              <a:t>Мастер </a:t>
            </a:r>
            <a:r>
              <a:rPr lang="ru-RU" dirty="0"/>
              <a:t>может корректировать состав групп, регулируя равновесие психологических качеств детей (</a:t>
            </a:r>
            <a:r>
              <a:rPr lang="ru-RU" dirty="0" smtClean="0"/>
              <a:t>экстра и </a:t>
            </a:r>
            <a:r>
              <a:rPr lang="ru-RU" dirty="0" err="1"/>
              <a:t>интравертность</a:t>
            </a:r>
            <a:r>
              <a:rPr lang="ru-RU" dirty="0"/>
              <a:t>, тип мышления, эмоциональность, лидерство и др.). </a:t>
            </a:r>
            <a:endParaRPr lang="ru-RU" dirty="0" smtClean="0"/>
          </a:p>
          <a:p>
            <a:pPr algn="just"/>
            <a:r>
              <a:rPr lang="ru-RU" dirty="0" smtClean="0"/>
              <a:t>Мастер </a:t>
            </a:r>
            <a:r>
              <a:rPr lang="ru-RU" dirty="0"/>
              <a:t>разбивает задание на ряд частичных задач. Группам предстоит придумать способ их решения. Причем ребята свободны в выборе метода, темпа, поиска. </a:t>
            </a:r>
            <a:endParaRPr lang="ru-RU" dirty="0" smtClean="0"/>
          </a:p>
          <a:p>
            <a:pPr algn="just"/>
            <a:r>
              <a:rPr lang="ru-RU" dirty="0" smtClean="0"/>
              <a:t>Каждому </a:t>
            </a:r>
            <a:r>
              <a:rPr lang="ru-RU" dirty="0"/>
              <a:t>предоставлена независимость в выборе пути поиска решения, дано право на ошибку и на внесение корректив. Построение, создание результата группой и есть </a:t>
            </a:r>
            <a:r>
              <a:rPr lang="ru-RU" dirty="0" err="1"/>
              <a:t>социоконструкция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90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1484784"/>
            <a:ext cx="7488832" cy="49685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Всякое выступление ребенка в группе представляет сопоставление, сверку, оценку, коррекцию окружающими его индивидуальных качеств, иными словами, социальную пробу, социализацию.</a:t>
            </a:r>
          </a:p>
          <a:p>
            <a:pPr algn="just"/>
            <a:r>
              <a:rPr lang="ru-RU" dirty="0" smtClean="0"/>
              <a:t>Когда </a:t>
            </a:r>
            <a:r>
              <a:rPr lang="ru-RU" dirty="0"/>
              <a:t>группа выступает с отчетом о выполнении задачи, важно настоять, чтобы в отчете были задействованы все. Выступать за группу ответственно и почетно. Каждому хочется, чтобы его группа выступила хорошо. Это заражает всех. </a:t>
            </a:r>
            <a:endParaRPr lang="ru-RU" dirty="0" smtClean="0"/>
          </a:p>
          <a:p>
            <a:pPr algn="just"/>
            <a:r>
              <a:rPr lang="ru-RU" dirty="0" smtClean="0"/>
              <a:t>Работа </a:t>
            </a:r>
            <a:r>
              <a:rPr lang="ru-RU" dirty="0"/>
              <a:t>в малых группах в отличие от фронтальной работы с классом позволяет использовать уникальные способности ребят, дает им возможность </a:t>
            </a:r>
            <a:r>
              <a:rPr lang="ru-RU" dirty="0" err="1"/>
              <a:t>самореализоваться</a:t>
            </a:r>
            <a:r>
              <a:rPr lang="ru-RU" dirty="0"/>
              <a:t>. Она в большей мере, чем индивидуальная и фронтальная работа с классом, позволяет учесть и включить в работу различные способы познания у каждого из ребят.</a:t>
            </a:r>
          </a:p>
        </p:txBody>
      </p:sp>
    </p:spTree>
    <p:extLst>
      <p:ext uri="{BB962C8B-B14F-4D97-AF65-F5344CB8AC3E}">
        <p14:creationId xmlns:p14="http://schemas.microsoft.com/office/powerpoint/2010/main" val="416964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Разрыв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488831" cy="5184576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Ближе всего отражают смысл этого слова озарение, </a:t>
            </a:r>
            <a:r>
              <a:rPr lang="ru-RU" sz="2000" dirty="0" err="1"/>
              <a:t>инсайт</a:t>
            </a:r>
            <a:r>
              <a:rPr lang="ru-RU" sz="2000" dirty="0"/>
              <a:t>, понимание. Понимание всякое: себя, других, науки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Разрыв - это внутреннее осознание участником мастерской неполноты или несоответствия старого знания новому, внутренний эмоциональный конфликт, подвигающий к углублению в проблему, к поиску ответа, к сверке нового знания с литературным источником. </a:t>
            </a:r>
            <a:endParaRPr lang="ru-RU" sz="2000" dirty="0" smtClean="0"/>
          </a:p>
          <a:p>
            <a:pPr algn="just"/>
            <a:r>
              <a:rPr lang="ru-RU" sz="2000" dirty="0" smtClean="0"/>
              <a:t>Такой </a:t>
            </a:r>
            <a:r>
              <a:rPr lang="ru-RU" sz="2000" dirty="0"/>
              <a:t>же процесс можно наблюдать в лабораториях ученых, исследователей, когда длительный поиск приводит их не только к накоплению информации по изучаемому вопросу, но и к иному пониманию, а порой и к разрыву со старой теорией, старым обоснованием.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246548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164" y="404664"/>
            <a:ext cx="6589199" cy="1280890"/>
          </a:xfrm>
        </p:spPr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196752"/>
            <a:ext cx="6878057" cy="5184576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Мастерская дает ученикам творческий «опыт дерзновения», а не «опыт послушания». В какой же мере на мастерской предоставляется возможность использовать свое дерзновение, в какой мере мастер требует от него послушания? Каковы их пропорции на мастерской</a:t>
            </a:r>
            <a:r>
              <a:rPr lang="ru-RU" sz="2000" dirty="0" smtClean="0"/>
              <a:t>?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Принять задание мастера - акт послушания ученика. Но в выполнении задания свобода творчества, ребята сами выбирают путь его осуществления, и одна версия не исчерпывает всего задания. </a:t>
            </a:r>
            <a:endParaRPr lang="ru-RU" sz="2000" dirty="0" smtClean="0"/>
          </a:p>
          <a:p>
            <a:pPr algn="just"/>
            <a:r>
              <a:rPr lang="ru-RU" sz="2000" dirty="0" smtClean="0"/>
              <a:t>Мастер </a:t>
            </a:r>
            <a:r>
              <a:rPr lang="ru-RU" sz="2000" dirty="0"/>
              <a:t>не получает запланированных им дома ответов, а иногда результат выполнения задания учениками приводит к разрыву цепей, сковывающих самого мастера</a:t>
            </a:r>
          </a:p>
        </p:txBody>
      </p:sp>
    </p:spTree>
    <p:extLst>
      <p:ext uri="{BB962C8B-B14F-4D97-AF65-F5344CB8AC3E}">
        <p14:creationId xmlns:p14="http://schemas.microsoft.com/office/powerpoint/2010/main" val="144388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280890"/>
          </a:xfrm>
        </p:spPr>
        <p:txBody>
          <a:bodyPr/>
          <a:lstStyle/>
          <a:p>
            <a:pPr algn="ctr"/>
            <a:r>
              <a:rPr lang="ru-RU" dirty="0" smtClean="0"/>
              <a:t>Близкие к технологиям мастерских: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80921" cy="5112568"/>
          </a:xfrm>
        </p:spPr>
        <p:txBody>
          <a:bodyPr>
            <a:noAutofit/>
          </a:bodyPr>
          <a:lstStyle/>
          <a:p>
            <a:r>
              <a:rPr lang="ru-RU" sz="2000" dirty="0"/>
              <a:t>-     студии А.Н</a:t>
            </a:r>
            <a:r>
              <a:rPr lang="ru-RU" sz="2000" dirty="0" smtClean="0"/>
              <a:t>. </a:t>
            </a:r>
            <a:r>
              <a:rPr lang="ru-RU" sz="2000" dirty="0" err="1" smtClean="0"/>
              <a:t>Тубельского</a:t>
            </a:r>
            <a:r>
              <a:rPr lang="ru-RU" sz="2000" dirty="0" smtClean="0"/>
              <a:t> </a:t>
            </a:r>
            <a:r>
              <a:rPr lang="ru-RU" sz="2000" dirty="0"/>
              <a:t>(разновозрастные формирования детей, занимающихся в свободном режиме под руководством учителя весьма высокой квалификации);</a:t>
            </a:r>
          </a:p>
          <a:p>
            <a:r>
              <a:rPr lang="ru-RU" sz="2000" dirty="0" smtClean="0"/>
              <a:t>-     </a:t>
            </a:r>
            <a:r>
              <a:rPr lang="ru-RU" sz="2000" dirty="0"/>
              <a:t>погружения (по </a:t>
            </a:r>
            <a:r>
              <a:rPr lang="ru-RU" sz="2000" dirty="0" err="1"/>
              <a:t>Г.К.Лозанову</a:t>
            </a:r>
            <a:r>
              <a:rPr lang="ru-RU" sz="2000" dirty="0"/>
              <a:t>, </a:t>
            </a:r>
            <a:r>
              <a:rPr lang="ru-RU" sz="2000" dirty="0" err="1"/>
              <a:t>И.П.Иванову</a:t>
            </a:r>
            <a:r>
              <a:rPr lang="ru-RU" sz="2000" dirty="0"/>
              <a:t>, </a:t>
            </a:r>
            <a:r>
              <a:rPr lang="ru-RU" sz="2000" dirty="0" err="1"/>
              <a:t>М.П.Щетинину</a:t>
            </a:r>
            <a:r>
              <a:rPr lang="ru-RU" sz="2000" dirty="0"/>
              <a:t>) - занятия в урочной и внеурочной форме по одной учебной дисциплине продолжительностью от одного до нескольких учебных дней. Режим полного погружения предполагает выезд в дом отдыха или пионерский лагерь на срок от одной до трех недель, ибо не обходимо создать соответствующую атмосферу «</a:t>
            </a:r>
            <a:r>
              <a:rPr lang="ru-RU" sz="2000" dirty="0" err="1"/>
              <a:t>интенсива</a:t>
            </a:r>
            <a:r>
              <a:rPr lang="ru-RU" sz="2000" dirty="0"/>
              <a:t>», которая не исчерпывается учебным процессом, а позволяет включить в сферу педагогического действия многие жизненные процессы, важные для становления творческой личности;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цикловым метод обучения, когда учебный год строится по предметным циклам.</a:t>
            </a:r>
          </a:p>
        </p:txBody>
      </p:sp>
    </p:spTree>
    <p:extLst>
      <p:ext uri="{BB962C8B-B14F-4D97-AF65-F5344CB8AC3E}">
        <p14:creationId xmlns:p14="http://schemas.microsoft.com/office/powerpoint/2010/main" val="1056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1484784"/>
            <a:ext cx="7202760" cy="50405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Кейс технологии представляют собой группу образовательных технологий, методов и приёмов обучения, основанных на решении конкретных проблем, задач. </a:t>
            </a:r>
            <a:endParaRPr lang="ru-RU" dirty="0" smtClean="0"/>
          </a:p>
          <a:p>
            <a:pPr algn="just"/>
            <a:r>
              <a:rPr lang="ru-RU" dirty="0" smtClean="0"/>
              <a:t>Их </a:t>
            </a:r>
            <a:r>
              <a:rPr lang="ru-RU" dirty="0"/>
              <a:t>относят к интерактивным методам обучения, они позволяют взаимодействовать всем обучающимся, включая педагога. Название технологии произошло от латинского </a:t>
            </a:r>
            <a:r>
              <a:rPr lang="ru-RU" dirty="0" err="1"/>
              <a:t>casus</a:t>
            </a:r>
            <a:r>
              <a:rPr lang="ru-RU" dirty="0"/>
              <a:t> – запутанный необычный случай; а также от английского </a:t>
            </a:r>
            <a:r>
              <a:rPr lang="ru-RU" dirty="0" err="1"/>
              <a:t>case</a:t>
            </a:r>
            <a:r>
              <a:rPr lang="ru-RU" dirty="0"/>
              <a:t> – портфель, чемоданчик. Происхождение терминов отражает суть технологии. Учащиеся получают от учителя пакет документов (кейс), при помощи которых либо выявляют проблему и пути её решения, либо вырабатывают варианты выхода из сложной ситуации, когда проблема обозначена.</a:t>
            </a:r>
          </a:p>
        </p:txBody>
      </p:sp>
    </p:spTree>
    <p:extLst>
      <p:ext uri="{BB962C8B-B14F-4D97-AF65-F5344CB8AC3E}">
        <p14:creationId xmlns:p14="http://schemas.microsoft.com/office/powerpoint/2010/main" val="271467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0408" y="1264555"/>
            <a:ext cx="7418784" cy="5287112"/>
          </a:xfrm>
        </p:spPr>
        <p:txBody>
          <a:bodyPr>
            <a:normAutofit/>
          </a:bodyPr>
          <a:lstStyle/>
          <a:p>
            <a:r>
              <a:rPr lang="ru-RU" dirty="0"/>
              <a:t>Наиболее успешно кейс технологии можно использовать на уроках экономики, права, обществознания, истории по темам, требующим анализа большого количества документов и первоисточников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Кейс </a:t>
            </a:r>
            <a:r>
              <a:rPr lang="ru-RU" dirty="0"/>
              <a:t>технологии предназначены для получения знаний по тем дисциплинам, где нет однозначного ответа на поставленный вопрос, а есть несколько ответов, которые могут соперничать по степени истинности.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кейс технологиям, активизирующим учебный процесс относятся:</a:t>
            </a:r>
          </a:p>
          <a:p>
            <a:r>
              <a:rPr lang="ru-RU" dirty="0" smtClean="0"/>
              <a:t>метод </a:t>
            </a:r>
            <a:r>
              <a:rPr lang="ru-RU" dirty="0"/>
              <a:t>инцидента;</a:t>
            </a:r>
          </a:p>
          <a:p>
            <a:endParaRPr lang="ru-RU" dirty="0"/>
          </a:p>
          <a:p>
            <a:r>
              <a:rPr lang="ru-RU" dirty="0"/>
              <a:t>метод разбора деловой корреспонденции;</a:t>
            </a:r>
          </a:p>
          <a:p>
            <a:endParaRPr lang="ru-RU" dirty="0"/>
          </a:p>
          <a:p>
            <a:r>
              <a:rPr lang="ru-RU" dirty="0"/>
              <a:t>метод ситуационного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156180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инцидента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208911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Особенность этого метода в том, что обучающийся сам находит информацию для принятия решения.  Учащиеся получают краткое сообщение о случае, ситуации в стране, организации. Для принятия решения имеющейся информации явно недостаточно, поэтому ученик должен собрать и проанализировать информацию, необходимую для принятия решения. Так как для этого требуется время, возможна самостоятельная домашняя работа школьников. На первом этапе ребята получают сообщение и вопросы к нему.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Например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для изучения социально-экономического развития России в начале XXI века можно предложить учащимся следующее сообщение: «2/3 российского населения находится за чертой бедности. Это тем более парадоксально, что, по оценкам ООН, в России сосредоточено более 50 % мировых природных богатств, Россия - страна сплошной грамотности населения  и занимает одно из первых мест в мире по числу специалистов с высшим и средним техническим образованием на каждую тысячу человек». (Аргументы и факты)</a:t>
            </a:r>
          </a:p>
          <a:p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Вопросы </a:t>
            </a:r>
            <a:r>
              <a:rPr lang="ru-RU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 тексту: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чем заключается проблема?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государство ее решает?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 решения проблемы вы можете предложить?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втором этапе ребята индивидуально или группами находят пути выхода из сложившейся ситуации. И третий этап – представление полученных результатов и обмен мнениями.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170180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СОВРЕМЕННЫЙ УРОК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</a:p>
          <a:p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788024" y="1268760"/>
            <a:ext cx="484632" cy="864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82441"/>
            <a:ext cx="6589199" cy="1280890"/>
          </a:xfrm>
        </p:spPr>
        <p:txBody>
          <a:bodyPr/>
          <a:lstStyle/>
          <a:p>
            <a:r>
              <a:rPr lang="ru-RU" dirty="0" smtClean="0"/>
              <a:t>Метод разбора деловой корреспонденции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Учащиеся получают от учителя папки с описанием ситуации; пакет документов, помогающих найти выход из сложного положения (можно включить документы, не относящиеся к данной проблеме, чтобы участники могли выбирать нужную информацию) и вопросы, которые позволяют найти решение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Например, по теме «Права человека» в курсе обществознания можно рассмотреть такой случай</a:t>
            </a:r>
            <a:r>
              <a:rPr lang="ru-RU" dirty="0" smtClean="0"/>
              <a:t>: «</a:t>
            </a:r>
            <a:r>
              <a:rPr lang="ru-RU" dirty="0"/>
              <a:t>Татьяна закончила 9 класс школы, в которую ходила по месту жительства. В аттестате у девочки много «троек» и она не отличалась примерным поведением. Татьяну отказались принять в 10 класс родной школы, так как подобная учеба и поведение наносят урон престижу заведения. Девочке посоветовали поискать другую школу или поступить в колледж. Но родители Татьяны были не согласны с этим решением. Что им делать</a:t>
            </a:r>
            <a:r>
              <a:rPr lang="ru-RU" dirty="0" smtClean="0"/>
              <a:t>?»</a:t>
            </a:r>
            <a:endParaRPr lang="ru-RU" dirty="0"/>
          </a:p>
          <a:p>
            <a:r>
              <a:rPr lang="ru-RU" dirty="0"/>
              <a:t>Вопросы:</a:t>
            </a:r>
          </a:p>
          <a:p>
            <a:r>
              <a:rPr lang="ru-RU" dirty="0"/>
              <a:t>К</a:t>
            </a:r>
            <a:r>
              <a:rPr lang="ru-RU" dirty="0" smtClean="0"/>
              <a:t>акое </a:t>
            </a:r>
            <a:r>
              <a:rPr lang="ru-RU" dirty="0"/>
              <a:t>право нарушено?</a:t>
            </a:r>
          </a:p>
          <a:p>
            <a:r>
              <a:rPr lang="ru-RU" dirty="0" smtClean="0"/>
              <a:t>Кем </a:t>
            </a:r>
            <a:r>
              <a:rPr lang="ru-RU" dirty="0"/>
              <a:t>нарушено?</a:t>
            </a:r>
          </a:p>
          <a:p>
            <a:r>
              <a:rPr lang="ru-RU" dirty="0" smtClean="0"/>
              <a:t>На </a:t>
            </a:r>
            <a:r>
              <a:rPr lang="ru-RU" dirty="0"/>
              <a:t>какие нормативные документы можно ссылаться, защищая свое право?</a:t>
            </a:r>
          </a:p>
          <a:p>
            <a:r>
              <a:rPr lang="ru-RU" dirty="0" smtClean="0"/>
              <a:t>Что </a:t>
            </a:r>
            <a:r>
              <a:rPr lang="ru-RU" dirty="0"/>
              <a:t>нужно сделать для его восстановления?</a:t>
            </a:r>
          </a:p>
          <a:p>
            <a:r>
              <a:rPr lang="ru-RU" dirty="0" smtClean="0"/>
              <a:t>Кто </a:t>
            </a:r>
            <a:r>
              <a:rPr lang="ru-RU" dirty="0"/>
              <a:t>обязан это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79924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988"/>
            <a:ext cx="7488830" cy="648072"/>
          </a:xfrm>
        </p:spPr>
        <p:txBody>
          <a:bodyPr/>
          <a:lstStyle/>
          <a:p>
            <a:r>
              <a:rPr lang="ru-RU" dirty="0" smtClean="0"/>
              <a:t>Метод ситуационного 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68" y="1196752"/>
            <a:ext cx="8892480" cy="61206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Самый распространенный метод, поскольку позволяет глубоко и детально исследовать сложную ситуацию. Ученику предлагается текст с подробным описанием ситуации и задача, требующая решения. В тексте могут описываться уже осуществленные действия, принятые решения, для анализа их целесообразности.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Например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при изучении темы «Экономическая политика СССР в 1953–1964 гг.» ученики анализируют отрывки из докладной записки в Президиум ЦК КПСС  Хрущева Н. С. «В 1940 году было заготовлено зерна 2225 миллионов пудов, а в 1953 году – лишь 1850 миллионов пудов, то есть меньше на 375 миллионов пудов. В то же время в связи с общим ростом народного хозяйства, значительным увеличением городского населения и ростом реальной заработной платы из года в год увеличивался расход хлебопродуктов внутри страны…Сейчас перед страной стоит задача изыскать возможности резкого увеличения производства зерна…Важным и совершенно реальным источником увеличения производства зерна является расширение в ближайшие годы посевов зерновых культур на залежных и целинных землях в Казахстане, Западной Сибири…Серьезным тормозом в развитии колхозного производства является неправильное планирование государственных заготовок хлеба, при котором вручаемые колхозам обязательства по поставкам и натуроплате за работы МТС в сумме своей значительно превышают общегосударственные планы и возможности многих колхозов по их выполнению».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Кроме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текста документа учащиеся получают вопросы к нему: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чем заключается проблема?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причины ее возникновения указаны в тексте?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 можете объяснить возникшие трудности?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предлагает решить проблему Н.С. Хрущев?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Перечислите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другие возможные способы решения проблемы и выберите наилучшие.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конце урока ученики представляют свои идеи и решения в дискуссии с другими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66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Какова структура урока </a:t>
            </a:r>
            <a:br>
              <a:rPr lang="ru-RU" dirty="0" smtClean="0"/>
            </a:br>
            <a:r>
              <a:rPr lang="ru-RU" dirty="0" smtClean="0"/>
              <a:t>по ФГОС?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 учителю построить урок?</a:t>
            </a:r>
          </a:p>
          <a:p>
            <a:r>
              <a:rPr lang="ru-RU" sz="2400" dirty="0" smtClean="0"/>
              <a:t>Какие этапы должны быть на уроке?</a:t>
            </a:r>
          </a:p>
          <a:p>
            <a:r>
              <a:rPr lang="ru-RU" sz="2400" b="1" u="sng" dirty="0" smtClean="0"/>
              <a:t>Всё зависит от типа урока!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421500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урока усвоения новых знаний: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Организационный этап.</a:t>
            </a:r>
          </a:p>
          <a:p>
            <a:r>
              <a:rPr lang="ru-RU" dirty="0"/>
              <a:t>2) Постановка цели и задач урока. Мотивация учебной деятельности учащихся.</a:t>
            </a:r>
          </a:p>
          <a:p>
            <a:r>
              <a:rPr lang="ru-RU" dirty="0"/>
              <a:t>3) Актуализация знаний.</a:t>
            </a:r>
          </a:p>
          <a:p>
            <a:r>
              <a:rPr lang="ru-RU" dirty="0"/>
              <a:t>4) Первичное усвоение новых знаний.</a:t>
            </a:r>
          </a:p>
          <a:p>
            <a:r>
              <a:rPr lang="ru-RU" dirty="0"/>
              <a:t>5) Первичная проверка понимания</a:t>
            </a:r>
          </a:p>
          <a:p>
            <a:r>
              <a:rPr lang="ru-RU" dirty="0"/>
              <a:t>6) Первичное закрепление.</a:t>
            </a:r>
          </a:p>
          <a:p>
            <a:r>
              <a:rPr lang="ru-RU" dirty="0"/>
              <a:t>7) Информация о домашнем задании, инструктаж по его выполнению</a:t>
            </a:r>
          </a:p>
          <a:p>
            <a:r>
              <a:rPr lang="ru-RU" dirty="0"/>
              <a:t>8)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val="78235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1905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урока комплексного применения знаний и умений (урок закрепления).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3600"/>
            <a:ext cx="7272807" cy="43917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) Организационный этап.</a:t>
            </a:r>
          </a:p>
          <a:p>
            <a:r>
              <a:rPr lang="ru-RU" dirty="0"/>
              <a:t>2) Проверка домашнего задания, воспроизведение и коррекция опорных знаний учащихся. Актуализация знаний.</a:t>
            </a:r>
          </a:p>
          <a:p>
            <a:r>
              <a:rPr lang="ru-RU" dirty="0"/>
              <a:t>3) Постановка цели и задач урока. Мотивация учебной деятельности учащихся.</a:t>
            </a:r>
          </a:p>
          <a:p>
            <a:r>
              <a:rPr lang="ru-RU" dirty="0"/>
              <a:t>4) Первичное закрепление</a:t>
            </a:r>
          </a:p>
          <a:p>
            <a:r>
              <a:rPr lang="ru-RU" dirty="0"/>
              <a:t>в знакомой ситуации (типовые)</a:t>
            </a:r>
          </a:p>
          <a:p>
            <a:r>
              <a:rPr lang="ru-RU" dirty="0"/>
              <a:t>в изменённой ситуации (конструктивные)</a:t>
            </a:r>
          </a:p>
          <a:p>
            <a:r>
              <a:rPr lang="ru-RU" dirty="0"/>
              <a:t>5) Творческое применение и добывание знаний в новой ситуации (проблемные задания)</a:t>
            </a:r>
          </a:p>
          <a:p>
            <a:r>
              <a:rPr lang="ru-RU" dirty="0"/>
              <a:t>6) Информация о домашнем задании, инструктаж по его выполнению</a:t>
            </a:r>
          </a:p>
          <a:p>
            <a:r>
              <a:rPr lang="ru-RU" dirty="0"/>
              <a:t>7)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val="40245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644352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урока актуализации знаний и умений (урок повторения)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3600"/>
            <a:ext cx="7632847" cy="4463752"/>
          </a:xfrm>
        </p:spPr>
        <p:txBody>
          <a:bodyPr>
            <a:normAutofit fontScale="85000" lnSpcReduction="10000"/>
          </a:bodyPr>
          <a:lstStyle/>
          <a:p>
            <a:pPr marL="47625" marR="47625"/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) Организационный этап.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2) Проверка домашнего задания, воспроизведение и коррекция знаний, навыков и умений учащихся, необходимых для творческого решения поставленных задач.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3) Постановка цели и задач урока. Мотивация учебной деятельности учащихся.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4) Актуализация знаний.</a:t>
            </a:r>
          </a:p>
          <a:p>
            <a:pPr marL="457200" marR="47625" indent="-228600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с целью подготовки к контрольному уроку</a:t>
            </a:r>
          </a:p>
          <a:p>
            <a:pPr marL="457200" marR="47625" indent="-228600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с целью подготовки к изучению новой темы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5) Применение знаний и умений в новой ситуации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6) Обобщение и систематизация знаний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7) Контроль усвоения, обсуждение допущенных ошибок и их коррекция.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8) Информация о домашнем задании, инструктаж по его выполнению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9) Рефлексия (подведение итогов занятия)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2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1572344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урока систематизации и обобщения знаний и умений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3600"/>
            <a:ext cx="7848871" cy="43917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Организационный этап.</a:t>
            </a:r>
          </a:p>
          <a:p>
            <a:r>
              <a:rPr lang="ru-RU" dirty="0"/>
              <a:t>2) Постановка цели и задач урока. Мотивация учебной деятельности учащихся.</a:t>
            </a:r>
          </a:p>
          <a:p>
            <a:r>
              <a:rPr lang="ru-RU" dirty="0"/>
              <a:t>3) Актуализация знаний.</a:t>
            </a:r>
          </a:p>
          <a:p>
            <a:r>
              <a:rPr lang="ru-RU" dirty="0"/>
              <a:t>4) Обобщение и систематизация знаний</a:t>
            </a:r>
          </a:p>
          <a:p>
            <a:r>
              <a:rPr lang="ru-RU" dirty="0"/>
              <a:t>Подготовка учащихся к обобщенной деятельности</a:t>
            </a:r>
          </a:p>
          <a:p>
            <a:r>
              <a:rPr lang="ru-RU" dirty="0"/>
              <a:t>Воспроизведение на новом уровне (переформулированные вопросы).</a:t>
            </a:r>
          </a:p>
          <a:p>
            <a:r>
              <a:rPr lang="ru-RU" dirty="0"/>
              <a:t>5) Применение знаний и умений в новой ситуации</a:t>
            </a:r>
          </a:p>
          <a:p>
            <a:r>
              <a:rPr lang="ru-RU" dirty="0"/>
              <a:t>6)Контроль усвоения, обсуждение допущенных ошибок и их коррекция.</a:t>
            </a:r>
          </a:p>
          <a:p>
            <a:r>
              <a:rPr lang="ru-RU" dirty="0"/>
              <a:t>7) Рефлексия (подведение итогов занятия)</a:t>
            </a:r>
          </a:p>
          <a:p>
            <a:r>
              <a:rPr lang="ru-RU" dirty="0"/>
              <a:t>Анализ и содержание итогов работы, формирование выводов по изученному материалу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9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урока контроля знаний и умений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896544"/>
          </a:xfrm>
        </p:spPr>
        <p:txBody>
          <a:bodyPr>
            <a:normAutofit/>
          </a:bodyPr>
          <a:lstStyle/>
          <a:p>
            <a:pPr marL="47625" marR="47625"/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) Организационный этап.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2) Постановка цели и задач урока. Мотивация учебной деятельности учащихся.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3) Выявление знаний, умений и навыков, проверка уровня </a:t>
            </a:r>
            <a:r>
              <a:rPr 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сформированности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у учащихся </a:t>
            </a:r>
            <a:r>
              <a:rPr 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общеучебных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умений. (Задания по объему или степени трудности должны соответствовать программе и быть посильными для каждого ученика).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Уроки контроля могут быть уроками письменного контроля, уроками сочетания устного и письменного контроля. В зависимости от вида контроля формируется его окончательная структура</a:t>
            </a:r>
          </a:p>
          <a:p>
            <a:pPr marL="47625" marR="47625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4) Рефлексия (подведение итогов занятия)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9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урока коррекции знаний, умений и </a:t>
            </a:r>
            <a:r>
              <a:rPr lang="ru-RU" dirty="0" smtClean="0"/>
              <a:t>навыков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1700808"/>
            <a:ext cx="720276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Организационный этап.</a:t>
            </a:r>
          </a:p>
          <a:p>
            <a:r>
              <a:rPr lang="ru-RU" dirty="0"/>
              <a:t>2) Постановка цели и задач урока. Мотивация учебной деятельности учащихся.</a:t>
            </a:r>
          </a:p>
          <a:p>
            <a:r>
              <a:rPr lang="ru-RU" dirty="0"/>
              <a:t>3) Итоги диагностики (контроля) знаний, умений и навыков. Определение типичных ошибок и пробелов в знаниях и умениях, путей их устранения и совершенствования знаний и умений.</a:t>
            </a:r>
          </a:p>
          <a:p>
            <a:r>
              <a:rPr lang="ru-RU" dirty="0"/>
              <a:t>В зависимости от результатов диагностики учитель планирует коллективные, групповые и индивидуальные способы обучения.</a:t>
            </a:r>
          </a:p>
          <a:p>
            <a:r>
              <a:rPr lang="ru-RU" dirty="0"/>
              <a:t>4) Информация о домашнем задании, инструктаж по его выполнению</a:t>
            </a:r>
          </a:p>
          <a:p>
            <a:r>
              <a:rPr lang="ru-RU" dirty="0"/>
              <a:t>5)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val="230405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комбинированного </a:t>
            </a:r>
            <a:r>
              <a:rPr lang="ru-RU" dirty="0" smtClean="0"/>
              <a:t>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700808"/>
            <a:ext cx="7418784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Организационный этап.</a:t>
            </a:r>
          </a:p>
          <a:p>
            <a:r>
              <a:rPr lang="ru-RU" dirty="0"/>
              <a:t>2) Постановка цели и задач урока. Мотивация учебной деятельности учащихся.</a:t>
            </a:r>
          </a:p>
          <a:p>
            <a:r>
              <a:rPr lang="ru-RU" dirty="0"/>
              <a:t>3) Актуализация знаний.</a:t>
            </a:r>
          </a:p>
          <a:p>
            <a:r>
              <a:rPr lang="ru-RU" dirty="0"/>
              <a:t>4) Первичное усвоение новых знаний.</a:t>
            </a:r>
          </a:p>
          <a:p>
            <a:r>
              <a:rPr lang="ru-RU" dirty="0"/>
              <a:t>5) Первичная проверка понимания</a:t>
            </a:r>
          </a:p>
          <a:p>
            <a:r>
              <a:rPr lang="ru-RU" dirty="0"/>
              <a:t>6) Первичное закрепление</a:t>
            </a:r>
          </a:p>
          <a:p>
            <a:r>
              <a:rPr lang="ru-RU" dirty="0"/>
              <a:t>7) Контроль усвоения, обсуждение допущенных ошибок и их коррекция.</a:t>
            </a:r>
          </a:p>
          <a:p>
            <a:r>
              <a:rPr lang="ru-RU" dirty="0"/>
              <a:t>8) Информация о домашнем задании, инструктаж по его выполнению</a:t>
            </a:r>
          </a:p>
          <a:p>
            <a:r>
              <a:rPr lang="ru-RU" dirty="0"/>
              <a:t>9)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val="28031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6048375" cy="10350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Right"/>
              <a:lightRig rig="legacyNormal3" dir="b"/>
            </a:scene3d>
            <a:sp3d extrusionH="4302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Универсальный выход</a:t>
            </a:r>
          </a:p>
        </p:txBody>
      </p:sp>
      <p:pic>
        <p:nvPicPr>
          <p:cNvPr id="4099" name="Picture 5" descr="учитель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89363"/>
            <a:ext cx="30956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val 6"/>
          <p:cNvSpPr>
            <a:spLocks noChangeArrowheads="1"/>
          </p:cNvSpPr>
          <p:nvPr/>
        </p:nvSpPr>
        <p:spPr bwMode="auto">
          <a:xfrm>
            <a:off x="3357563" y="1785938"/>
            <a:ext cx="5462587" cy="4714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3857620" y="2500306"/>
            <a:ext cx="467995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мы не можем изменить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обстоятельства, то изменим </a:t>
            </a:r>
            <a:r>
              <a:rPr lang="ru-RU" sz="2800" b="1" i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 отношение к ним</a:t>
            </a:r>
            <a:r>
              <a:rPr lang="ru-RU" sz="2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изменим </a:t>
            </a:r>
            <a:r>
              <a:rPr lang="ru-RU" sz="2800" b="1" i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себя</a:t>
            </a:r>
            <a:r>
              <a:rPr lang="ru-RU" sz="2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поработаем </a:t>
            </a:r>
            <a:r>
              <a:rPr lang="ru-RU" sz="2800" b="1" i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собой</a:t>
            </a:r>
            <a:r>
              <a:rPr lang="ru-RU" sz="2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2" name="Picture 4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04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урока ОНЗ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9685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 Мотивирование (самоопределение) к учебной деятельности («надо»-«хочу»-«могу») 1- 2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 Актуализация и фиксирование индивидуального затруднения в пробном учебном действии – 5-6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 Выявление места и причины затруднения–2-3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 Построение проекта выхода из затруднения –5-6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5. Реализация построенного проекта- 5-6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6. Первичное закрепление с проговариванием во внешней речи – 4-5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7. Самостоятельная работа с самопроверкой по эталону – 4-5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8. Включение в систему знаний и повторение – 4-5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9. Рефлексия учебной деятельности – 2-3 мин.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5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Способность </a:t>
            </a:r>
            <a:r>
              <a:rPr lang="ru-RU" dirty="0" smtClean="0"/>
              <a:t>обучающихся </a:t>
            </a:r>
            <a:r>
              <a:rPr lang="ru-RU" dirty="0"/>
              <a:t>к </a:t>
            </a:r>
            <a:r>
              <a:rPr lang="ru-RU" dirty="0" smtClean="0"/>
              <a:t>усвоению учебного материала: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276872"/>
            <a:ext cx="6591985" cy="3634350"/>
          </a:xfrm>
        </p:spPr>
        <p:txBody>
          <a:bodyPr/>
          <a:lstStyle/>
          <a:p>
            <a:r>
              <a:rPr lang="ru-RU" dirty="0" smtClean="0"/>
              <a:t>1-4 </a:t>
            </a:r>
            <a:r>
              <a:rPr lang="ru-RU" dirty="0"/>
              <a:t>мин. – 60 % информации</a:t>
            </a:r>
          </a:p>
          <a:p>
            <a:r>
              <a:rPr lang="ru-RU" dirty="0"/>
              <a:t>5 - 23 мин. – 80 % информации</a:t>
            </a:r>
          </a:p>
          <a:p>
            <a:r>
              <a:rPr lang="ru-RU" dirty="0"/>
              <a:t>24 -34 мин. – 50 % информации</a:t>
            </a:r>
          </a:p>
          <a:p>
            <a:r>
              <a:rPr lang="ru-RU" dirty="0"/>
              <a:t>35 -</a:t>
            </a:r>
            <a:r>
              <a:rPr lang="ru-RU" dirty="0" smtClean="0"/>
              <a:t>40 </a:t>
            </a:r>
            <a:r>
              <a:rPr lang="ru-RU" dirty="0"/>
              <a:t>мин. – 6 % информации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4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78836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же построить урок, чтобы реализовать требования Стандартов второго поколения?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2133600"/>
            <a:ext cx="7634808" cy="4607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построения урока в рамках ФГОС </a:t>
            </a:r>
            <a:r>
              <a:rPr lang="ru-RU" dirty="0" smtClean="0"/>
              <a:t> </a:t>
            </a:r>
            <a:r>
              <a:rPr lang="ru-RU" dirty="0"/>
              <a:t>важно понять, какими должны быть критерии результативности урока.</a:t>
            </a:r>
          </a:p>
          <a:p>
            <a:r>
              <a:rPr lang="ru-RU" dirty="0"/>
              <a:t>1. Цели урока задаются с тенденцией передачи функции от учителя к ученику.</a:t>
            </a:r>
          </a:p>
          <a:p>
            <a:r>
              <a:rPr lang="ru-RU" dirty="0"/>
              <a:t>2. Учитель систематически обучает детей осуществлять рефлексивное действие (оценивать свою готовность, обнаруживать незнание, находить причины затруднений и т.п.)</a:t>
            </a:r>
          </a:p>
          <a:p>
            <a:r>
              <a:rPr lang="ru-RU" dirty="0"/>
              <a:t>3. Используются разнообразные формы, методы и приемы обучения, повышающие степень активности учащихся в учебном процессе.</a:t>
            </a:r>
          </a:p>
          <a:p>
            <a:r>
              <a:rPr lang="ru-RU" dirty="0"/>
              <a:t>4. Учитель владеет технологией диалога, обучает учащихся ставить и адресовать вопросы.</a:t>
            </a:r>
          </a:p>
          <a:p>
            <a:r>
              <a:rPr lang="ru-RU" dirty="0"/>
              <a:t>5. Учитель эффективно (адекватно цели урока) сочетает репродуктивную и проблемную формы обучения, учит детей работать по правилу и творчески.</a:t>
            </a:r>
          </a:p>
          <a:p>
            <a:r>
              <a:rPr lang="ru-RU" dirty="0"/>
              <a:t>6. На уроке задаются задачи и четкие критерии самоконтроля и самооценки (происходит специальное формирование контрольно-оценочной деятельности у обучающихся).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838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3566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980728"/>
            <a:ext cx="6591985" cy="493049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7. Учитель добивается осмысления учебного материала всеми учащимися, используя для этого специальные приемы</a:t>
            </a:r>
          </a:p>
          <a:p>
            <a:pPr lvl="0">
              <a:buClr>
                <a:srgbClr val="A53010"/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Учитель стремится оценивать реальное продвижение каждого ученика, поощряет и поддерживает минимальные успехи.</a:t>
            </a:r>
          </a:p>
          <a:p>
            <a:pPr lvl="0">
              <a:buClr>
                <a:srgbClr val="A53010"/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Учитель специально планирует коммуникативные задачи урока.</a:t>
            </a:r>
          </a:p>
          <a:p>
            <a:r>
              <a:rPr lang="ru-RU" dirty="0" smtClean="0"/>
              <a:t>10</a:t>
            </a:r>
            <a:r>
              <a:rPr lang="ru-RU" dirty="0"/>
              <a:t>. Учитель принимает и поощряет, выражаемую учеником, собственную позицию, иное мнение, обучает корректным формам их выражения.</a:t>
            </a:r>
          </a:p>
          <a:p>
            <a:r>
              <a:rPr lang="ru-RU" dirty="0"/>
              <a:t>11. Стиль, тон отношений, задаваемый на уроке, создают атмосферу сотрудничества, сотворчества, психологического комфорта.</a:t>
            </a:r>
          </a:p>
          <a:p>
            <a:r>
              <a:rPr lang="ru-RU" dirty="0"/>
              <a:t>12. На уроке осуществляется глубокое личностное воздействие «учитель – ученик» (через отношения, совместную деятельность и т.д.)</a:t>
            </a:r>
          </a:p>
        </p:txBody>
      </p:sp>
    </p:spTree>
    <p:extLst>
      <p:ext uri="{BB962C8B-B14F-4D97-AF65-F5344CB8AC3E}">
        <p14:creationId xmlns:p14="http://schemas.microsoft.com/office/powerpoint/2010/main" val="10929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0"/>
            <a:ext cx="6986735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Рассмотрим примерную структуру урока введения нового знания в рамках </a:t>
            </a:r>
            <a:r>
              <a:rPr lang="ru-RU" dirty="0" err="1"/>
              <a:t>деятельностного</a:t>
            </a:r>
            <a:r>
              <a:rPr lang="ru-RU" dirty="0"/>
              <a:t>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3600"/>
            <a:ext cx="7992887" cy="4724400"/>
          </a:xfrm>
        </p:spPr>
        <p:txBody>
          <a:bodyPr>
            <a:normAutofit/>
          </a:bodyPr>
          <a:lstStyle/>
          <a:p>
            <a:pPr indent="1143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Мотивирование к учебной деятельности. Данный этап процесса обучения предполагает осознанное вхождение учащегося в пространство учебной деятельности на уроке.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indent="1143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этой целью на данном этапе организуется его мотивирование к учебной деятельности, а именно: 1) актуализируются требования к нему со стороны учебной деятельности ("надо”);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создаются условия для возникновения внутренней потребности включения в учебную деятельность ("хочу”);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indent="1143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3) устанавливаются тематические рамки ("могу”). В развитом варианте здесь происходят процессы адекватного самоопределения в учебной деятельности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самополагания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ней, предполагающие сопоставление учеником своего реального "Я” с образом "Я - идеальный ученик”, осознанное подчинение себя системе нормативных требований учебной деятельности и выработку внутренней готовности к их реализации.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3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16632"/>
            <a:ext cx="7130752" cy="1788368"/>
          </a:xfrm>
        </p:spPr>
        <p:txBody>
          <a:bodyPr>
            <a:normAutofit fontScale="90000"/>
          </a:bodyPr>
          <a:lstStyle/>
          <a:p>
            <a:r>
              <a:rPr lang="ru-RU" dirty="0"/>
              <a:t>2. Актуализация и фиксирование </a:t>
            </a:r>
            <a:r>
              <a:rPr lang="ru-RU" dirty="0" smtClean="0"/>
              <a:t>индивидуального </a:t>
            </a:r>
            <a:r>
              <a:rPr lang="ru-RU" dirty="0"/>
              <a:t>затруднения в пробном учебном </a:t>
            </a:r>
            <a:r>
              <a:rPr lang="ru-RU" dirty="0" smtClean="0"/>
              <a:t>действии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3600"/>
            <a:ext cx="8424935" cy="4535760"/>
          </a:xfrm>
        </p:spPr>
        <p:txBody>
          <a:bodyPr>
            <a:normAutofit fontScale="92500" lnSpcReduction="20000"/>
          </a:bodyPr>
          <a:lstStyle/>
          <a:p>
            <a:pPr indent="11430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данном этапе организуется подготовка и мотивация учащихся к надлежащему самостоятельному выполнению пробного учебного действия, его осуществление и фиксация индивидуального затруднения. Соответственно, данный этап предполагает: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indent="1143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1) актуализацию изученных способов действий, достаточных для построения нового знания, их обобщение и знаковую фиксацию;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актуализацию соответствующих мыслительных операций и познавательных процессов;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3) мотивацию к пробному учебному действию ("надо” - "могу” - "хочу”) и его самостоятельное осуществление;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4) фиксацию индивидуальных затруднений в выполнении пробного учебного действия или его обосновании. 3. Выявление места и причины затруднения. На данном этапе учитель организует выявление учащимися места и причины затруднения. Для этого учащиеся должны: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indent="1143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1) восстановить выполненные операции и зафиксировать (вербально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знаково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место - шаг, операцию, где возникло затруднение;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indent="1143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соотнести свои действия с используемым способом действий (алгоритмом, понятием и т.д.) и на этой основе выявить и зафиксировать во внешней речи причину затруднения - те конкретные знания, умения или способности, которых недостает для решения исходной задачи и задач такого класса или типа вообще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7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26064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Построение проекта выхода из затруднения (цель и тема, способ, план, средство).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3600"/>
            <a:ext cx="7632847" cy="41757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На </a:t>
            </a:r>
            <a:r>
              <a:rPr lang="ru-RU" sz="2400" dirty="0"/>
              <a:t>данном этапе учащиеся в коммуникативной форме обдумывают проект будущих учебных действий: ставят цель (целью всегда является устранение возникшего затруднения), согласовывают тему урока, выбирают способ, строят план достижения цели и определяют средства- алгоритмы, модели и т.д. Этим процессом руководит учитель: на первых порах с помощью подводящего диалога, затем – побуждающего, а затем и с помощью исследовательских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313176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776863" cy="6192688"/>
          </a:xfrm>
        </p:spPr>
        <p:txBody>
          <a:bodyPr>
            <a:normAutofit/>
          </a:bodyPr>
          <a:lstStyle/>
          <a:p>
            <a:pPr indent="11430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построенного проекта. На данном этапе осуществляется реализация построенного проекта: обсуждаются различные варианты, предложенные учащимися, и выбирается оптимальный вариант, который фиксируется в языке вербально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Построенный способ действий используется для решения исходной задачи, вызвавшей затруднение. В завершение уточняется общий характер нового знания и фиксируется преодоление возникшего ранее затруднения.</a:t>
            </a:r>
          </a:p>
          <a:p>
            <a:pPr indent="11430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Первичное закрепление с проговариванием во внешней речи. На данном этапе учащиеся в форме коммуникации (фронтально, в группах, в парах) решают типовые задания на новый способ действий с проговариванием алгоритма решения вслух.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3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Самостоятельная работа с самопроверкой по эталону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1905000"/>
            <a:ext cx="7130752" cy="45483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проведении данного этапа используется индивидуальная форма работы: учащиеся самостоятельно выполняют задания нового типа и осуществляют их самопроверку, пошагово сравнивая с эталоном. В завершение организуется исполнительская рефлексия хода реализации построенного проекта учебных действий и контрольных процедур. Эмоциональная направленность этапа состоит в организации, по возможности, для каждого ученика ситуации успеха, мотивирующей его к включению в дальнейшую познавательную деятельность.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836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7632847" cy="5688632"/>
          </a:xfrm>
        </p:spPr>
        <p:txBody>
          <a:bodyPr>
            <a:normAutofit/>
          </a:bodyPr>
          <a:lstStyle/>
          <a:p>
            <a:r>
              <a:rPr lang="ru-RU" b="1" u="sng" dirty="0"/>
              <a:t>Включение в систему знаний и повторение</a:t>
            </a:r>
            <a:r>
              <a:rPr lang="ru-RU" dirty="0"/>
              <a:t>. На данном этапе выявляются границы применимости нового знания и выполняются задания, в которых новый способ действий предусматривается как промежуточный шаг. Организуя этот этап, учитель подбирает задания, в которых тренируется использование изученного ранее материала, имеющего методическую ценность для введения в последующем новых способов действий. Таким образом, происходит, с одной стороны, автоматизация умственных действий по изученным нормам, а с другой – подготовка к введению в будущем новых норм.</a:t>
            </a:r>
          </a:p>
          <a:p>
            <a:r>
              <a:rPr lang="ru-RU" dirty="0"/>
              <a:t>9. </a:t>
            </a:r>
            <a:r>
              <a:rPr lang="ru-RU" b="1" u="sng" dirty="0"/>
              <a:t>Рефлексия учебной деятельности на уроке (итог). </a:t>
            </a:r>
            <a:r>
              <a:rPr lang="ru-RU" dirty="0"/>
              <a:t>На данном этапе фиксируется новое содержание, изученное на уроке, и организуется рефлексия и самооценка учениками собственной учебной деятельности. В завершение соотносятся ее цель и результаты, фиксируется степень их соответствия, и намечаются дальнейшие цели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4676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8215312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Тема педсовета: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«Современные подходы к преподаванию в условиях введения и реализации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ФГОС 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НОО и ООО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571500"/>
            <a:ext cx="82867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Разграничение традиционного урока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 инновационной системы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549275"/>
          <a:ext cx="2179637" cy="5511802"/>
        </p:xfrm>
        <a:graphic>
          <a:graphicData uri="http://schemas.openxmlformats.org/drawingml/2006/table">
            <a:tbl>
              <a:tblPr/>
              <a:tblGrid>
                <a:gridCol w="2179637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уроку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темы урока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целей и задач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 учащихся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контроля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коррекции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Оценивание учащихся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урока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7313" y="549275"/>
          <a:ext cx="3068637" cy="5524184"/>
        </p:xfrm>
        <a:graphic>
          <a:graphicData uri="http://schemas.openxmlformats.org/drawingml/2006/table">
            <a:tbl>
              <a:tblPr/>
              <a:tblGrid>
                <a:gridCol w="3068637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Традиционный урок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выясняет у учащихся, что они запомнили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24525" y="500063"/>
          <a:ext cx="3038475" cy="5594034"/>
        </p:xfrm>
        <a:graphic>
          <a:graphicData uri="http://schemas.openxmlformats.org/drawingml/2006/table">
            <a:tbl>
              <a:tblPr/>
              <a:tblGrid>
                <a:gridCol w="3038475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современного типа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 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дают оценку деятельности по её результатам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самооценивание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Проводится рефлексия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46182" marR="461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Традиционный и современный урок </a:t>
            </a:r>
            <a:br>
              <a:rPr lang="ru-RU" sz="3200" b="1" dirty="0" smtClean="0"/>
            </a:br>
            <a:r>
              <a:rPr lang="ru-RU" sz="3200" b="1" dirty="0" smtClean="0"/>
              <a:t>различаются по следующим показателям: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Arial Narrow" pitchFamily="34" charset="0"/>
              </a:rPr>
              <a:t>цели урока</a:t>
            </a:r>
          </a:p>
          <a:p>
            <a:r>
              <a:rPr lang="ru-RU" sz="3200" dirty="0" smtClean="0">
                <a:latin typeface="Arial Narrow" pitchFamily="34" charset="0"/>
              </a:rPr>
              <a:t>роль и функции учителя на уроке</a:t>
            </a:r>
          </a:p>
          <a:p>
            <a:r>
              <a:rPr lang="ru-RU" sz="3200" dirty="0" smtClean="0">
                <a:latin typeface="Arial Narrow" pitchFamily="34" charset="0"/>
              </a:rPr>
              <a:t>изменение отношений между учителем и обучающимися</a:t>
            </a:r>
          </a:p>
          <a:p>
            <a:r>
              <a:rPr lang="ru-RU" sz="3200" dirty="0" smtClean="0">
                <a:latin typeface="Arial Narrow" pitchFamily="34" charset="0"/>
              </a:rPr>
              <a:t>логика построения процесса обучения</a:t>
            </a:r>
          </a:p>
          <a:p>
            <a:r>
              <a:rPr lang="ru-RU" sz="3200" dirty="0" smtClean="0">
                <a:latin typeface="Arial Narrow" pitchFamily="34" charset="0"/>
              </a:rPr>
              <a:t>использование </a:t>
            </a:r>
            <a:r>
              <a:rPr lang="ru-RU" sz="3200" dirty="0" err="1" smtClean="0">
                <a:latin typeface="Arial Narrow" pitchFamily="34" charset="0"/>
              </a:rPr>
              <a:t>межпредметных</a:t>
            </a:r>
            <a:r>
              <a:rPr lang="ru-RU" sz="3200" dirty="0" smtClean="0">
                <a:latin typeface="Arial Narrow" pitchFamily="34" charset="0"/>
              </a:rPr>
              <a:t> связей</a:t>
            </a:r>
          </a:p>
          <a:p>
            <a:r>
              <a:rPr lang="ru-RU" sz="3200" dirty="0" smtClean="0">
                <a:latin typeface="Arial Narrow" pitchFamily="34" charset="0"/>
              </a:rPr>
              <a:t>внедрение коллективной учебной деятельности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Технологическая карта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05000"/>
            <a:ext cx="7776863" cy="4692352"/>
          </a:xfrm>
        </p:spPr>
        <p:txBody>
          <a:bodyPr>
            <a:noAutofit/>
          </a:bodyPr>
          <a:lstStyle/>
          <a:p>
            <a:r>
              <a:rPr lang="ru-RU" sz="2400" dirty="0"/>
              <a:t>это способ графического проектирования урока, таблица, позволяющая структурировать урок по выбранным учителем параметрам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Такими параметрами могут быть этапы урока, его цели, содержание учебного материала, методы и приемы организации учебной деятельности обучающихся, деятельность учителя и деятельность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191157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57250"/>
            <a:ext cx="8072438" cy="326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САМОАНАЛИЗ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урока…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itchFamily="34" charset="0"/>
              </a:rPr>
              <a:t>(теория вопроса)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487" y="0"/>
            <a:ext cx="6589199" cy="1196752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Технологическая карта урока «Звуки и буквы»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234064"/>
              </p:ext>
            </p:extLst>
          </p:nvPr>
        </p:nvGraphicFramePr>
        <p:xfrm>
          <a:off x="683568" y="1196752"/>
          <a:ext cx="7929285" cy="548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74951"/>
                <a:gridCol w="5774705"/>
                <a:gridCol w="79629"/>
              </a:tblGrid>
              <a:tr h="156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Тема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41" marR="50441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>
                          <a:effectLst/>
                        </a:rPr>
                        <a:t>Звуки и буквы.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41" marR="504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8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Цель темы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41" marR="504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1)формировать у детей умение переключать внимание с лексического значения слова 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его звуковую форму;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2) учить различать звуки речи и звуки окружающего мира, расширять представление о звуковом составе слова и его связи со значением слова;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3) закрепить у школьников представление о букве как значке звука; связать полученные представления с необходимостью повышения культуры устного и письменного общения школьников.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41" marR="504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38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>
                          <a:effectLst/>
                        </a:rPr>
                        <a:t>Планируемый результат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41" marR="504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Сформировать умения различать звук и букву.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41" marR="504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0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395633"/>
              </p:ext>
            </p:extLst>
          </p:nvPr>
        </p:nvGraphicFramePr>
        <p:xfrm>
          <a:off x="107504" y="624110"/>
          <a:ext cx="8712968" cy="426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5025"/>
                <a:gridCol w="6717943"/>
              </a:tblGrid>
              <a:tr h="718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Основные понятия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 Понятия: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-  звуки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-  буквы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-  согласные звуки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-  гласные </a:t>
                      </a:r>
                      <a:r>
                        <a:rPr lang="tt-RU" sz="2000" dirty="0">
                          <a:effectLst/>
                        </a:rPr>
                        <a:t>звуки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</a:tr>
              <a:tr h="143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>
                          <a:effectLst/>
                        </a:rPr>
                        <a:t>Межпредметные связи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 Окружающий мир, математика, литературное чтение.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</a:tr>
              <a:tr h="4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Ресурсы: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- основные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- дополнительные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Учебник «Русский язык», Л. Ф. Климанова, С. Г. Макеева.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Тема: « Звуки и буквы»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Методическое пособие, наглядный и раздаточный материал, рабочая тетрадь.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</a:tr>
              <a:tr h="2872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>
                          <a:effectLst/>
                        </a:rPr>
                        <a:t>Организация пространства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Работа фронтальная, индивидуальная, групповая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165" marR="461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4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193392"/>
              </p:ext>
            </p:extLst>
          </p:nvPr>
        </p:nvGraphicFramePr>
        <p:xfrm>
          <a:off x="251521" y="230914"/>
          <a:ext cx="8712967" cy="6428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91896"/>
                <a:gridCol w="1980511"/>
                <a:gridCol w="2986256"/>
                <a:gridCol w="2054304"/>
              </a:tblGrid>
              <a:tr h="115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</a:rPr>
                        <a:t>Технология проведения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Деятельность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Деятельность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учителя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Обучающие и развивающие задания каждого этапа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</a:tr>
              <a:tr h="520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I</a:t>
                      </a:r>
                      <a:r>
                        <a:rPr lang="ru-RU" sz="2000">
                          <a:effectLst/>
                        </a:rPr>
                        <a:t> этап. Актуализация знаний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>
                          <a:effectLst/>
                        </a:rPr>
                        <a:t>Работа над загадкой, над произношением звуков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Цель – актуализировать знания о группах слов.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Загадывание и отгадывание загадки,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наблюдение за произношением звуков в слове – отгадке.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Запись загадки и отгадки в тетрадях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Организовать наблюдение за произношением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звуков в слове – отгадке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Загадывание и отгадывание загадки,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наблюдение за произношением звуков в слове – отгадке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Запись загадки и отгадки в тетрадях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ru-RU" sz="2000" dirty="0">
                          <a:effectLst/>
                        </a:rPr>
                        <a:t> этап. Наблюдение за произношением звуков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Коммуникативные УУД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Познавательные УУД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74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103968"/>
              </p:ext>
            </p:extLst>
          </p:nvPr>
        </p:nvGraphicFramePr>
        <p:xfrm>
          <a:off x="539550" y="14158191"/>
          <a:ext cx="8352929" cy="171032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57722"/>
                <a:gridCol w="1331765"/>
                <a:gridCol w="2653993"/>
                <a:gridCol w="1648548"/>
                <a:gridCol w="1360901"/>
              </a:tblGrid>
              <a:tr h="17103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055" marR="3105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055" marR="3105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055" marR="3105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055" marR="3105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055" marR="31055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05410"/>
              </p:ext>
            </p:extLst>
          </p:nvPr>
        </p:nvGraphicFramePr>
        <p:xfrm>
          <a:off x="179513" y="188640"/>
          <a:ext cx="8856983" cy="71287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6143"/>
                <a:gridCol w="1368152"/>
                <a:gridCol w="2849142"/>
                <a:gridCol w="1634337"/>
                <a:gridCol w="1709209"/>
              </a:tblGrid>
              <a:tr h="7128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этап. Работа  над новым материалом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Цель: мотивировать школьников на изучение темы «Звуки и буквы»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400" dirty="0">
                        <a:effectLst/>
                      </a:endParaRPr>
                    </a:p>
                  </a:txBody>
                  <a:tcPr marL="21915" marR="2191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Открытие нового знания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Ответы на вопросы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Работа по карточкам в группе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обобщение полученных знаний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21915" marR="2191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1.Учитель рассказывает грамматическую сказку.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Жили-были в одной волшебной стране Звуки. Страна была совсем крохотная. И жителей в ней было всего 31.  Никто их не видел, так как они были невидимыми. А вот слышать их было можно. Шесть звуков были певцами. За певучесть и голосистость их проз-вали…(гласными). Им подпевали я [</a:t>
                      </a:r>
                      <a:r>
                        <a:rPr lang="ru-RU" sz="1400" dirty="0" err="1" smtClean="0">
                          <a:effectLst/>
                        </a:rPr>
                        <a:t>йа</a:t>
                      </a:r>
                      <a:r>
                        <a:rPr lang="ru-RU" sz="1400" dirty="0" smtClean="0">
                          <a:effectLst/>
                        </a:rPr>
                        <a:t>], ё [</a:t>
                      </a:r>
                      <a:r>
                        <a:rPr lang="ru-RU" sz="1400" dirty="0" err="1" smtClean="0">
                          <a:effectLst/>
                        </a:rPr>
                        <a:t>йо</a:t>
                      </a:r>
                      <a:r>
                        <a:rPr lang="ru-RU" sz="1400" dirty="0" smtClean="0">
                          <a:effectLst/>
                        </a:rPr>
                        <a:t>], ю [</a:t>
                      </a:r>
                      <a:r>
                        <a:rPr lang="ru-RU" sz="1400" dirty="0" err="1" smtClean="0">
                          <a:effectLst/>
                        </a:rPr>
                        <a:t>йу</a:t>
                      </a:r>
                      <a:r>
                        <a:rPr lang="ru-RU" sz="1400" dirty="0" smtClean="0">
                          <a:effectLst/>
                        </a:rPr>
                        <a:t>], е [</a:t>
                      </a:r>
                      <a:r>
                        <a:rPr lang="ru-RU" sz="1400" dirty="0" err="1" smtClean="0">
                          <a:effectLst/>
                        </a:rPr>
                        <a:t>йэ</a:t>
                      </a:r>
                      <a:r>
                        <a:rPr lang="ru-RU" sz="1400" dirty="0" smtClean="0">
                          <a:effectLst/>
                        </a:rPr>
                        <a:t>]. Остальные 21 тоже были добрыми, хорошими     звуками, но петь не умели. Вот послушайте:  [б], [в], [г], [д], [ж], [з], [й],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[к], [л], [м], [н],  [п], [р], [с], [т], [ф],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[х], [ц], [ч], [ш], [щ].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Они очень дружили, во всём соглашались с гласными, любили с ними постоять. Назывались они…(согласными).    И вот однажды в этой стране  появился волшебник из другого королевства. </a:t>
                      </a:r>
                    </a:p>
                  </a:txBody>
                  <a:tcPr marL="21915" marR="2191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II</a:t>
                      </a:r>
                      <a:r>
                        <a:rPr lang="ru-RU" sz="1400" dirty="0" smtClean="0">
                          <a:effectLst/>
                        </a:rPr>
                        <a:t> этап. Ознакомление  </a:t>
                      </a:r>
                      <a:r>
                        <a:rPr lang="tt-RU" sz="1400" dirty="0" smtClean="0">
                          <a:effectLst/>
                        </a:rPr>
                        <a:t>звуками и буквами.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-Рассказать грамматическую сказку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ответы на вопросы: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1) сколько звуков в русском языке?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2) </a:t>
                      </a:r>
                      <a:r>
                        <a:rPr lang="ru-RU" sz="1400" dirty="0" smtClean="0">
                          <a:effectLst/>
                        </a:rPr>
                        <a:t>Сколько</a:t>
                      </a:r>
                      <a:r>
                        <a:rPr lang="ru-RU" sz="1400" baseline="0" dirty="0" smtClean="0">
                          <a:effectLst/>
                        </a:rPr>
                        <a:t> гласных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звуков?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3) </a:t>
                      </a:r>
                      <a:r>
                        <a:rPr lang="ru-RU" sz="1400" dirty="0" smtClean="0">
                          <a:effectLst/>
                        </a:rPr>
                        <a:t>Почему </a:t>
                      </a:r>
                      <a:r>
                        <a:rPr lang="ru-RU" sz="1400" dirty="0" smtClean="0">
                          <a:effectLst/>
                        </a:rPr>
                        <a:t>звуков только 31, а буквы 33?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</a:txBody>
                  <a:tcPr marL="21915" marR="2191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Какие звуки мы называем гласными, какие согласные?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21915" marR="2191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Какова цель нашего педсовета?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53" y="2989363"/>
            <a:ext cx="1944793" cy="2066723"/>
          </a:xfrm>
        </p:spPr>
      </p:pic>
    </p:spTree>
    <p:extLst>
      <p:ext uri="{BB962C8B-B14F-4D97-AF65-F5344CB8AC3E}">
        <p14:creationId xmlns:p14="http://schemas.microsoft.com/office/powerpoint/2010/main" val="740019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322504"/>
              </p:ext>
            </p:extLst>
          </p:nvPr>
        </p:nvGraphicFramePr>
        <p:xfrm>
          <a:off x="251521" y="116633"/>
          <a:ext cx="8712967" cy="6827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8111"/>
                <a:gridCol w="1224136"/>
                <a:gridCol w="3341555"/>
                <a:gridCol w="1719606"/>
                <a:gridCol w="1419559"/>
              </a:tblGrid>
              <a:tr h="1440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Технология проведения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Деятельность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ученика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Деятельность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Обучающие и развивающие задания каждого этапа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Диагностирующие задания или вопрос каждого этапа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</a:tr>
              <a:tr h="1788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Игра «Угадай-ка»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 очень огорчился,     что все жители в ней невидимки. Но он ведь был волшебником,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причём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добрым, поэтому решил подарить каждому звук по волшебному «костюмчику». Стоило его надеть, как звуки становились видимыми и превращались в буквы.  Волшебник был теперь доволен. Ведь с этих пор, прочитав букву, он называл звук по  имени. У каждого звука теперь было своё «платье». Вот так появились и буквы.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Провести опрос по ознакомленному.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 групповой работы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карточкам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Проверка задания.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Даются карточки с заданиями по группам.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ряд-М…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о,у,ы,ю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е);  Р…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чке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(е, я, у, ы)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Б…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лка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(у, о, е, ю)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ряд- Ко…ка (г, ш, р, ч, ж) 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…а (с, з, щ, т, ф)  По…а (р, б, ф, л)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-Какие буквы из скобок надо вставить, чтобы получились слова?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Какие буквы вы вставили?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Какие звуки они обозначают?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Продолжить предложения: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Звуки мы …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Буквы мы …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Какие буквы нужно вставить?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6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940180"/>
              </p:ext>
            </p:extLst>
          </p:nvPr>
        </p:nvGraphicFramePr>
        <p:xfrm>
          <a:off x="179512" y="0"/>
          <a:ext cx="8964488" cy="7040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55773"/>
                <a:gridCol w="1302532"/>
                <a:gridCol w="3543409"/>
                <a:gridCol w="1458643"/>
                <a:gridCol w="1204131"/>
              </a:tblGrid>
              <a:tr h="7029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400" dirty="0">
                          <a:effectLst/>
                        </a:rPr>
                        <a:t>III </a:t>
                      </a:r>
                      <a:r>
                        <a:rPr lang="tt-RU" sz="1400" dirty="0">
                          <a:effectLst/>
                        </a:rPr>
                        <a:t>этап. Учебно-позновательная деятельность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Цель – развивать представление учащихся о букве как значке звука.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Ответы на вопросы,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Наблюдение звуков окружающего мира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Загадывание и отгадывание загадки,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наблюдение за произношением звуков в слове – отгадке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Запись одной загадки и отгадки в тетрадях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240" dirty="0">
                          <a:effectLst/>
                        </a:rPr>
                        <a:t>Организация </a:t>
                      </a:r>
                      <a:r>
                        <a:rPr lang="ru-RU" sz="1400" dirty="0">
                          <a:effectLst/>
                        </a:rPr>
                        <a:t>наблюдения как в художественных текстах </a:t>
                      </a:r>
                      <a:r>
                        <a:rPr lang="ru-RU" sz="1400" dirty="0" smtClean="0">
                          <a:effectLst/>
                        </a:rPr>
                        <a:t>изображаются </a:t>
                      </a:r>
                      <a:r>
                        <a:rPr lang="ru-RU" sz="1400" dirty="0">
                          <a:effectLst/>
                        </a:rPr>
                        <a:t>звуки окружающего мира с использованием звуков речи, звукоподражательных слов.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    Учитель вместе с детьми делает вывод о том, что звуки речи выразительны.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     Чтение сведений о звуках.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     Звуковой анализ слов. Учитель обращает внимание детей на то, что звуки в природе и звуки речи — не одно и то же. Жук издает звук: ж-ж-ж. А слово жук состоит из звуков речи. Каких? (Аналогично проводится звуковой анализ слова кошка.)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    Работа с загадками (упр. 83) сопровождается сведениями по истории письменности: буквы сравниваются с черными птичками, так как в старину писали птичьими перьями, окуная их в чернила, сделанные из сажи.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Наблюдения над смыслоразличительной ролью звука (упр. 5, 6). Предупреждение, исправление произносительных ошибок, часто встречающихся в речи детей (упр. 7). Дается установка на самоконтроль в речи.</a:t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III</a:t>
                      </a:r>
                      <a:r>
                        <a:rPr lang="ru-RU" sz="1400" dirty="0">
                          <a:effectLst/>
                        </a:rPr>
                        <a:t> этап.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    Ответы на вопросы (упр.80, 81).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Отгадывание загадки, наблюдение запись одной загадки.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Коммуникативные УУД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Регулятивные УУД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Познавательные УУД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Можно ли звуками дождя изобразить звуки дождя?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кем сравниваются в загадках буквы?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Найдите в загадке слова с противоположным значением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Рабочая тетрадь,с.23,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3-5 упр.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77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013439"/>
              </p:ext>
            </p:extLst>
          </p:nvPr>
        </p:nvGraphicFramePr>
        <p:xfrm>
          <a:off x="179512" y="116632"/>
          <a:ext cx="8964487" cy="7823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57127"/>
                <a:gridCol w="1135161"/>
                <a:gridCol w="2664296"/>
                <a:gridCol w="2247364"/>
                <a:gridCol w="1460539"/>
              </a:tblGrid>
              <a:tr h="7823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IV</a:t>
                      </a:r>
                      <a:r>
                        <a:rPr lang="ru-RU" sz="1800" dirty="0">
                          <a:effectLst/>
                        </a:rPr>
                        <a:t> этап. Интеллектуально-преобразовательная деятельность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Цель- учить школьников самоорганизации при выполнении учебного задания.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Написать слова в два  столбика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Ответы на вопросы учителя.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Организовать групповую  работу учащихся.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Репродуктивное задание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Учащиеся записывают полученные слова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Эвристическое задание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Учащиеся составляют со словами предложения.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Самоорганизация в деятельности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к выполнению задания; выполнение, представление и оценивание работы.     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IV</a:t>
                      </a:r>
                      <a:r>
                        <a:rPr lang="ru-RU" sz="1800" dirty="0">
                          <a:effectLst/>
                        </a:rPr>
                        <a:t> этап.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Игра «Путаница».</a:t>
                      </a:r>
                    </a:p>
                    <a:p>
                      <a:pPr marL="45720" indent="2743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доске написаны слова, у которых перепутались буквы.</a:t>
                      </a:r>
                    </a:p>
                    <a:p>
                      <a:pPr marL="45720" indent="2743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Записать слова в два столбика.</a:t>
                      </a:r>
                    </a:p>
                    <a:p>
                      <a:pPr marL="45720" indent="2743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столбик – слова начинаются с гласного, </a:t>
                      </a:r>
                    </a:p>
                    <a:p>
                      <a:pPr marL="45720" indent="2743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столбик – слова начинаются с согласного звука.</a:t>
                      </a:r>
                    </a:p>
                    <a:p>
                      <a:pPr marL="45720"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Познавательные </a:t>
                      </a:r>
                      <a:r>
                        <a:rPr lang="ru-RU" sz="1800" dirty="0">
                          <a:effectLst/>
                        </a:rPr>
                        <a:t>УУД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Коммуникативные </a:t>
                      </a:r>
                      <a:r>
                        <a:rPr lang="ru-RU" sz="1800" dirty="0">
                          <a:effectLst/>
                        </a:rPr>
                        <a:t>УУД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Какой вопрос можно поставить ко всем этим словам?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какого звука начинаются  эти слова?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46" marR="451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0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357301"/>
              </p:ext>
            </p:extLst>
          </p:nvPr>
        </p:nvGraphicFramePr>
        <p:xfrm>
          <a:off x="539551" y="476673"/>
          <a:ext cx="8496945" cy="5919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1130"/>
                <a:gridCol w="1354726"/>
                <a:gridCol w="2253473"/>
                <a:gridCol w="2123251"/>
                <a:gridCol w="1384365"/>
              </a:tblGrid>
              <a:tr h="5919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ru-RU" sz="1800" dirty="0">
                          <a:effectLst/>
                        </a:rPr>
                        <a:t> этап. Контролирующее задание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7" marR="45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Ответы на вопросы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7" marR="45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Организовать самостоятельную работу.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7" marR="45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ru-RU" sz="1800" dirty="0">
                          <a:effectLst/>
                        </a:rPr>
                        <a:t> этап.  Самостоятельная работ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тестовых заданий.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7" marR="45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Сколько в русском языке букв? Сколько звуков?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Продолжить предложение: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Звуки мы …..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Буквы мы…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7" marR="451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4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128214"/>
              </p:ext>
            </p:extLst>
          </p:nvPr>
        </p:nvGraphicFramePr>
        <p:xfrm>
          <a:off x="971600" y="836713"/>
          <a:ext cx="7562800" cy="3329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31669"/>
                <a:gridCol w="5831131"/>
              </a:tblGrid>
              <a:tr h="332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и его оценка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10" marR="46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Знаю сколько букв и звуков в русском языке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Могу различить звуки и обозначение их буквами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10" marR="462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1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Практикум </a:t>
            </a:r>
            <a:br>
              <a:rPr lang="ru-RU" dirty="0" smtClean="0"/>
            </a:br>
            <a:r>
              <a:rPr lang="ru-RU" dirty="0" smtClean="0"/>
              <a:t>«Я иду на урок…»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988542"/>
            <a:ext cx="6591985" cy="2922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Создать технологическую карту урока </a:t>
            </a:r>
            <a:r>
              <a:rPr lang="ru-RU" sz="2800" dirty="0" smtClean="0"/>
              <a:t>(работа в группах)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Время </a:t>
            </a:r>
            <a:r>
              <a:rPr lang="ru-RU" sz="2800" dirty="0" smtClean="0"/>
              <a:t>выполнения </a:t>
            </a:r>
            <a:r>
              <a:rPr lang="ru-RU" sz="2800" dirty="0" smtClean="0"/>
              <a:t>– 20 </a:t>
            </a:r>
            <a:r>
              <a:rPr lang="ru-RU" sz="2800" dirty="0" smtClean="0"/>
              <a:t>минут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Выступление групп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7046"/>
            <a:ext cx="3688400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28625" y="214313"/>
            <a:ext cx="8215313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 i="1">
                <a:latin typeface="Candara" pitchFamily="34" charset="0"/>
                <a:cs typeface="Times New Roman" pitchFamily="18" charset="0"/>
              </a:rPr>
              <a:t>Какой же он,</a:t>
            </a:r>
          </a:p>
          <a:p>
            <a:pPr algn="ctr"/>
            <a:r>
              <a:rPr lang="ru-RU" sz="5400" b="1" i="1">
                <a:latin typeface="Candara" pitchFamily="34" charset="0"/>
                <a:cs typeface="Times New Roman" pitchFamily="18" charset="0"/>
              </a:rPr>
              <a:t>современный урок ? </a:t>
            </a:r>
          </a:p>
          <a:p>
            <a:pPr algn="ctr"/>
            <a:endParaRPr lang="ru-RU" sz="1000"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320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sz="3200" i="1">
                <a:latin typeface="Candara" pitchFamily="34" charset="0"/>
                <a:ea typeface="Times New Roman" pitchFamily="18" charset="0"/>
                <a:cs typeface="Gautami" pitchFamily="2" charset="0"/>
              </a:rPr>
              <a:t>Это </a:t>
            </a:r>
            <a:r>
              <a:rPr lang="ru-RU" sz="3200" b="1" i="1">
                <a:solidFill>
                  <a:srgbClr val="E46C0A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урок-познание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31859C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открытие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604A7B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деятельность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противоречие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558ED5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развитие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948A54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рост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FFC000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ступенька к знанию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самопознание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77933C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самореализация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31859C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мотивация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7030A0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интерес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CC0099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профессионализм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выбор, </a:t>
            </a:r>
            <a:r>
              <a:rPr lang="ru-RU" sz="3200" b="1" i="1">
                <a:solidFill>
                  <a:srgbClr val="7F7F7F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инициативность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</a:t>
            </a:r>
            <a:r>
              <a:rPr lang="ru-RU" sz="3200" b="1" i="1">
                <a:solidFill>
                  <a:srgbClr val="00B0F0"/>
                </a:solidFill>
                <a:latin typeface="Candara" pitchFamily="34" charset="0"/>
                <a:ea typeface="Times New Roman" pitchFamily="18" charset="0"/>
                <a:cs typeface="Gautami" pitchFamily="2" charset="0"/>
              </a:rPr>
              <a:t>уверенность</a:t>
            </a:r>
            <a:r>
              <a:rPr lang="ru-RU" sz="3200" b="1" i="1">
                <a:latin typeface="Candara" pitchFamily="34" charset="0"/>
                <a:ea typeface="Times New Roman" pitchFamily="18" charset="0"/>
                <a:cs typeface="Gautami" pitchFamily="2" charset="0"/>
              </a:rPr>
              <a:t>, потребность </a:t>
            </a:r>
            <a:endParaRPr lang="ru-RU" sz="3200" b="1" i="1">
              <a:cs typeface="Gautam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23528" y="188641"/>
            <a:ext cx="8572560" cy="1584175"/>
          </a:xfrm>
          <a:prstGeom prst="downArrow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>Проект решения педагогического совета:</a:t>
            </a:r>
            <a:endParaRPr lang="ru-RU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4581" name="Picture 2" descr="C:\Documents and Settings\a\Local Settings\Temporary Internet Files\Content.IE5\WTDOB2CM\MCj04281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791030"/>
            <a:ext cx="13319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8"/>
          <p:cNvSpPr>
            <a:spLocks noGrp="1" noChangeArrowheads="1"/>
          </p:cNvSpPr>
          <p:nvPr>
            <p:ph idx="1"/>
          </p:nvPr>
        </p:nvSpPr>
        <p:spPr>
          <a:xfrm>
            <a:off x="539552" y="1767300"/>
            <a:ext cx="8356536" cy="5078313"/>
          </a:xfrm>
        </p:spPr>
        <p:txBody>
          <a:bodyPr wrap="square" anchor="ctr">
            <a:spAutoFit/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Изучить материалы ФГОС второго поколения для основной школы.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Методическим объединениям учителей-предметников способствовать изучению и накоплению опыта по данной проблеме, выносить трудные вопросы  на обсуждение заседаний МО, семинары,  педагогические советы.</a:t>
            </a:r>
          </a:p>
          <a:p>
            <a:pPr marL="228600" indent="-228600">
              <a:spcBef>
                <a:spcPct val="0"/>
              </a:spcBef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 Обеспечить условия для поэтапного перехода на новый Федеральный государственный образовательный стандарт (ФГОС):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Создавать информационно-развивающую среду при  переходе на новый ФГОС (оснащение кабинетов, наличие соответствующих учебно-методических комплектов, программ). 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5. Организовывать методическую поддержку учителям: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расширенное заседание Методического совета школы: методическое объединения учителей начальной школы и Методических объединений учителей основной школы по вопросам перехода на   ФГОС ООО</a:t>
            </a:r>
          </a:p>
          <a:p>
            <a:pPr>
              <a:spcBef>
                <a:spcPct val="0"/>
              </a:spcBef>
              <a:buFont typeface="Arial" charset="0"/>
              <a:buAutoNum type="arabicPeriod" startAt="6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мониторинга формирования универсальных учебных действий, соответствующую требованиям  ФГОС.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 typeface="Arial" charset="0"/>
              <a:buAutoNum type="arabicPeriod" startAt="6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провести учебные занятия в соответствии с требованиями ФГОС. Издать сборник «Мой лучший урок по ФГОС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ct val="0"/>
              </a:spcBef>
              <a:buFont typeface="Arial" charset="0"/>
              <a:buAutoNum type="arabicPeriod" startAt="6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уроков учителей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776863" cy="484665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 листе бумаги обведите свою ладошку,  </a:t>
            </a:r>
          </a:p>
          <a:p>
            <a:r>
              <a:rPr lang="ru-RU" sz="2400" dirty="0"/>
              <a:t>каждый палец – это какая - то позиция, по которой необходимо высказать свое мнение:</a:t>
            </a:r>
          </a:p>
          <a:p>
            <a:r>
              <a:rPr lang="ru-RU" sz="2400" dirty="0"/>
              <a:t> 	большой – для меня это важно и интересно … </a:t>
            </a:r>
          </a:p>
          <a:p>
            <a:r>
              <a:rPr lang="ru-RU" sz="2400" dirty="0"/>
              <a:t> 	указательный - я получил конкретные рекомендации… </a:t>
            </a:r>
          </a:p>
          <a:p>
            <a:r>
              <a:rPr lang="ru-RU" sz="2400" dirty="0"/>
              <a:t> 	средний - мне было трудно (не понравилось)… </a:t>
            </a:r>
          </a:p>
          <a:p>
            <a:r>
              <a:rPr lang="ru-RU" sz="2400" dirty="0"/>
              <a:t> 	безымянный – моя оценка психологической атмосферы… </a:t>
            </a:r>
          </a:p>
          <a:p>
            <a:r>
              <a:rPr lang="ru-RU" sz="2400" dirty="0"/>
              <a:t> 	мизинец - для меня было недостаточно…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78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18 признаков того, что Вы – учитель!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05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628</TotalTime>
  <Words>5704</Words>
  <Application>Microsoft Office PowerPoint</Application>
  <PresentationFormat>Экран (4:3)</PresentationFormat>
  <Paragraphs>764</Paragraphs>
  <Slides>101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20" baseType="lpstr">
      <vt:lpstr>Arial</vt:lpstr>
      <vt:lpstr>Arial Narrow</vt:lpstr>
      <vt:lpstr>Book Antiqua</vt:lpstr>
      <vt:lpstr>Calibri</vt:lpstr>
      <vt:lpstr>Candara</vt:lpstr>
      <vt:lpstr>Century Gothic</vt:lpstr>
      <vt:lpstr>Comic Sans MS</vt:lpstr>
      <vt:lpstr>Gautami</vt:lpstr>
      <vt:lpstr>Helvetica Neue</vt:lpstr>
      <vt:lpstr>Monotype Corsiva</vt:lpstr>
      <vt:lpstr>Open Sans</vt:lpstr>
      <vt:lpstr>Palatino Linotype</vt:lpstr>
      <vt:lpstr>Roboto</vt:lpstr>
      <vt:lpstr>Symbol</vt:lpstr>
      <vt:lpstr>Times New Roman</vt:lpstr>
      <vt:lpstr>Verdana</vt:lpstr>
      <vt:lpstr>Wingdings</vt:lpstr>
      <vt:lpstr>Wingdings 3</vt:lpstr>
      <vt:lpstr>Легкий дым</vt:lpstr>
      <vt:lpstr> «Если мы будем учить сегодня так,  как мы учили вчера, мы украдем у детей завтра» </vt:lpstr>
      <vt:lpstr>Какова же тема нашего сегодняшнего педсовета?  О чем мы сегодня будем говорить? </vt:lpstr>
      <vt:lpstr>Презентация PowerPoint</vt:lpstr>
      <vt:lpstr>Презентация PowerPoint</vt:lpstr>
      <vt:lpstr>Исходя из требований времени, меняется подход к современному уроку</vt:lpstr>
      <vt:lpstr>СОВРЕМЕННЫЙ УРОК</vt:lpstr>
      <vt:lpstr>Презентация PowerPoint</vt:lpstr>
      <vt:lpstr>Презентация PowerPoint</vt:lpstr>
      <vt:lpstr>Какова цель нашего педсовета?</vt:lpstr>
      <vt:lpstr>Цель педагогического совета</vt:lpstr>
      <vt:lpstr>Презентация PowerPoint</vt:lpstr>
      <vt:lpstr>Как подготовить современный урок – сейчас это один из самых важных вопросов, которые стоят перед учителем</vt:lpstr>
      <vt:lpstr>Предлагаю вам определить три важных условия  современного урока. У кого какие предположения? </vt:lpstr>
      <vt:lpstr>Три условия современного урока</vt:lpstr>
      <vt:lpstr>ЧТО ДОЛЖЕН ОБЕСПЕЧИТЬ УРОК?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факторы, влияющие на развитие образования в информационную эпоху</vt:lpstr>
      <vt:lpstr>Презентация PowerPoint</vt:lpstr>
      <vt:lpstr>Презентация PowerPoint</vt:lpstr>
      <vt:lpstr>  УРОКИ?  УРОКИ! УРОКИ…</vt:lpstr>
      <vt:lpstr>В настоящее время все более актуальным в образовательном процессе становится использование в обучении приемов и методов, которые формируют умения самостоятельно добывать знания, собирать необходимую информацию, выдвигать гипотезы, делать выводы  и умозаключения. </vt:lpstr>
      <vt:lpstr>Виды УУД</vt:lpstr>
      <vt:lpstr>Системно-деятельностный подход в обучении,т.е.учение, направленное на решение задач проектной формы организации обучения, в котором важным является</vt:lpstr>
      <vt:lpstr>Презентация PowerPoint</vt:lpstr>
      <vt:lpstr>Деятельностный подход на уроках предполагает:</vt:lpstr>
      <vt:lpstr>Презентация PowerPoint</vt:lpstr>
      <vt:lpstr>Информационно – коммуникационная технология </vt:lpstr>
      <vt:lpstr>Особенности ИКТ</vt:lpstr>
      <vt:lpstr>Технология развития критического мышления </vt:lpstr>
      <vt:lpstr>Этап вызова</vt:lpstr>
      <vt:lpstr>Стадия осмысления</vt:lpstr>
      <vt:lpstr>Этап размышления</vt:lpstr>
      <vt:lpstr>Преимущества технологии критического мышления</vt:lpstr>
      <vt:lpstr>Один из методов технологии критического мышления</vt:lpstr>
      <vt:lpstr>Последовательность действий  при построении кластера проста и логична: </vt:lpstr>
      <vt:lpstr>Правила  создания кластера</vt:lpstr>
      <vt:lpstr>Проектная технология предполагает</vt:lpstr>
      <vt:lpstr>Проблемная технология</vt:lpstr>
      <vt:lpstr>Игровые технологии</vt:lpstr>
      <vt:lpstr>Модульная технология</vt:lpstr>
      <vt:lpstr>Составляющие модульной технологии</vt:lpstr>
      <vt:lpstr>Технология мастерских</vt:lpstr>
      <vt:lpstr>Особенности методики</vt:lpstr>
      <vt:lpstr>Индукция</vt:lpstr>
      <vt:lpstr>Самоинструкция</vt:lpstr>
      <vt:lpstr>Социоинструкция</vt:lpstr>
      <vt:lpstr>Социализация</vt:lpstr>
      <vt:lpstr>Разрыв</vt:lpstr>
      <vt:lpstr>Творчество</vt:lpstr>
      <vt:lpstr>Близкие к технологиям мастерских:</vt:lpstr>
      <vt:lpstr>Кейс технологии</vt:lpstr>
      <vt:lpstr>Презентация PowerPoint</vt:lpstr>
      <vt:lpstr>Метод инцидента</vt:lpstr>
      <vt:lpstr>Метод разбора деловой корреспонденции</vt:lpstr>
      <vt:lpstr>Метод ситуационного анализа</vt:lpstr>
      <vt:lpstr>Какова структура урока  по ФГОС?</vt:lpstr>
      <vt:lpstr>Структура урока усвоения новых знаний:</vt:lpstr>
      <vt:lpstr>Структура урока комплексного применения знаний и умений (урок закрепления). </vt:lpstr>
      <vt:lpstr>Структура урока актуализации знаний и умений (урок повторения) </vt:lpstr>
      <vt:lpstr>Структура урока систематизации и обобщения знаний и умений </vt:lpstr>
      <vt:lpstr>Структура урока контроля знаний и умений </vt:lpstr>
      <vt:lpstr>Структура урока коррекции знаний, умений и навыков </vt:lpstr>
      <vt:lpstr>Структура комбинированного урока </vt:lpstr>
      <vt:lpstr>Структура урока ОНЗ</vt:lpstr>
      <vt:lpstr>Способность обучающихся к усвоению учебного материала: </vt:lpstr>
      <vt:lpstr>Как же построить урок, чтобы реализовать требования Стандартов второго поколения? </vt:lpstr>
      <vt:lpstr>Презентация PowerPoint</vt:lpstr>
      <vt:lpstr>Рассмотрим примерную структуру урока введения нового знания в рамках деятельностного подхода</vt:lpstr>
      <vt:lpstr>2. Актуализация и фиксирование индивидуального затруднения в пробном учебном действии</vt:lpstr>
      <vt:lpstr>Построение проекта выхода из затруднения (цель и тема, способ, план, средство). </vt:lpstr>
      <vt:lpstr>Презентация PowerPoint</vt:lpstr>
      <vt:lpstr>Самостоятельная работа с самопроверкой по эталону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Традиционный и современный урок  различаются по следующим показателям:</vt:lpstr>
      <vt:lpstr>Технологическая карта урока</vt:lpstr>
      <vt:lpstr>Презентация PowerPoint</vt:lpstr>
      <vt:lpstr>Технологическая карта урока «Звуки и буквы»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Практикум  «Я иду на урок…»</vt:lpstr>
      <vt:lpstr>Презентация PowerPoint</vt:lpstr>
      <vt:lpstr>Презентация PowerPoint</vt:lpstr>
      <vt:lpstr>Рефлексия</vt:lpstr>
      <vt:lpstr>18 признаков того, что Вы – учитель!</vt:lpstr>
      <vt:lpstr>Уважаемые коллеги!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4</cp:lastModifiedBy>
  <cp:revision>59</cp:revision>
  <dcterms:created xsi:type="dcterms:W3CDTF">2014-03-24T14:44:11Z</dcterms:created>
  <dcterms:modified xsi:type="dcterms:W3CDTF">2016-11-01T16:17:24Z</dcterms:modified>
</cp:coreProperties>
</file>