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62" r:id="rId3"/>
    <p:sldId id="260" r:id="rId4"/>
    <p:sldId id="261" r:id="rId5"/>
    <p:sldId id="263" r:id="rId6"/>
    <p:sldId id="265" r:id="rId7"/>
    <p:sldId id="281" r:id="rId8"/>
    <p:sldId id="280" r:id="rId9"/>
    <p:sldId id="266" r:id="rId10"/>
    <p:sldId id="282" r:id="rId11"/>
    <p:sldId id="269" r:id="rId12"/>
    <p:sldId id="275" r:id="rId13"/>
    <p:sldId id="277" r:id="rId14"/>
    <p:sldId id="276" r:id="rId15"/>
    <p:sldId id="278" r:id="rId16"/>
    <p:sldId id="279" r:id="rId17"/>
    <p:sldId id="288" r:id="rId18"/>
    <p:sldId id="284" r:id="rId19"/>
    <p:sldId id="270" r:id="rId20"/>
    <p:sldId id="283" r:id="rId21"/>
    <p:sldId id="271" r:id="rId22"/>
    <p:sldId id="285" r:id="rId23"/>
    <p:sldId id="272" r:id="rId24"/>
    <p:sldId id="289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C3732-4BB5-4D0F-9702-974332123F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78E2F-789A-4956-A267-701635BAA30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9020"/>
          <a:stretch/>
        </p:blipFill>
        <p:spPr>
          <a:xfrm>
            <a:off x="0" y="0"/>
            <a:ext cx="9144000" cy="1371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illionstatusov.ru/aut/emerson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illionstatusov.ru/aut/lokk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878186" y="2222297"/>
            <a:ext cx="7387628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совет</a:t>
            </a:r>
            <a:endParaRPr lang="ru-RU" sz="48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«Реализация воспитательного потенциала урока»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506994" y="205790"/>
            <a:ext cx="8519311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№2  с.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Южаково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514" y="370114"/>
            <a:ext cx="6335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Воспитывающий потенциал любого урока может быть очень высоким, если воспитание происходит благодаря комплексным воздействиям: стиля образовательного общения, дидактической структуры урока, методических приемов. Оптимальный выбор всех этих средств – и есть педагогическое мастерство, профессионализм учителя.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95" y="0"/>
            <a:ext cx="9125893" cy="6672404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введение ребенка в контекст современной культуры, содействующее такими новообразованиям в структуре личности, как: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знания о мире;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умение взаимодействовать с миром;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ценностное отношение к миру, благодаря чему личности удается поднятья на уровень культуры, и жить в обществе на достигнутом культурном уровне.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педагогический профессионализм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педагога входящего вместе с детьми на вершину культуры – это: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знание философских, психологических биологических закономерностей развития ребенка;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система профессиональных умений взаимодействия с детьми, обеспечивающих организацию жизнедеятельности ребенка как активного взаимодействия с окружающим миром;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система мировоззренческих отношений к миру и системам отношений ценностям жизни на земле;</a:t>
            </a:r>
          </a:p>
          <a:p>
            <a:pPr lvl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система умений «прикосновения к личности» ребенка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08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документ 02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0"/>
            <a:ext cx="6696075" cy="6669088"/>
          </a:xfrm>
          <a:solidFill>
            <a:schemeClr val="accent2"/>
          </a:solidFill>
          <a:ln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Grp="1" noChangeArrowheads="1"/>
          </p:cNvSpPr>
          <p:nvPr>
            <p:ph type="title"/>
          </p:nvPr>
        </p:nvSpPr>
        <p:spPr>
          <a:xfrm>
            <a:off x="2051050" y="195943"/>
            <a:ext cx="4537075" cy="783771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Анализ урока</a:t>
            </a:r>
          </a:p>
        </p:txBody>
      </p:sp>
      <p:graphicFrame>
        <p:nvGraphicFramePr>
          <p:cNvPr id="4128" name="Group 32"/>
          <p:cNvGraphicFramePr>
            <a:graphicFrameLocks noGrp="1"/>
          </p:cNvGraphicFramePr>
          <p:nvPr>
            <p:ph idx="1"/>
          </p:nvPr>
        </p:nvGraphicFramePr>
        <p:xfrm>
          <a:off x="323850" y="1125538"/>
          <a:ext cx="8374063" cy="5111750"/>
        </p:xfrm>
        <a:graphic>
          <a:graphicData uri="http://schemas.openxmlformats.org/drawingml/2006/table">
            <a:tbl>
              <a:tblPr/>
              <a:tblGrid>
                <a:gridCol w="2790825"/>
                <a:gridCol w="2792413"/>
                <a:gridCol w="2790825"/>
              </a:tblGrid>
              <a:tr h="167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деятельности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субъектов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2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научные знания;              </a:t>
                      </a:r>
                      <a:b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 умения;                                                                     ценностные отношения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адекватные методики;  мыслительная  активность                 индивидуальные  проявления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«педагог – дети»                         «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педагог»</a:t>
                      </a:r>
                      <a:b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«дети -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86360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Содержательный блок</a:t>
            </a:r>
          </a:p>
        </p:txBody>
      </p:sp>
      <p:graphicFrame>
        <p:nvGraphicFramePr>
          <p:cNvPr id="8229" name="Group 37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39163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16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уровне истины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уровне опыта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уровне идеи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   положительная   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9" name="Line 25"/>
          <p:cNvSpPr>
            <a:spLocks noChangeShapeType="1"/>
          </p:cNvSpPr>
          <p:nvPr/>
        </p:nvSpPr>
        <p:spPr bwMode="auto">
          <a:xfrm>
            <a:off x="2051050" y="19161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Line 28"/>
          <p:cNvSpPr>
            <a:spLocks noChangeShapeType="1"/>
          </p:cNvSpPr>
          <p:nvPr/>
        </p:nvSpPr>
        <p:spPr bwMode="auto">
          <a:xfrm>
            <a:off x="2627313" y="49418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Line 30"/>
          <p:cNvSpPr>
            <a:spLocks noChangeShapeType="1"/>
          </p:cNvSpPr>
          <p:nvPr/>
        </p:nvSpPr>
        <p:spPr bwMode="auto">
          <a:xfrm>
            <a:off x="1979613" y="34290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2" name="AutoShape 35"/>
          <p:cNvSpPr>
            <a:spLocks/>
          </p:cNvSpPr>
          <p:nvPr/>
        </p:nvSpPr>
        <p:spPr bwMode="auto">
          <a:xfrm>
            <a:off x="5364163" y="1844675"/>
            <a:ext cx="792162" cy="3313113"/>
          </a:xfrm>
          <a:prstGeom prst="rightBrace">
            <a:avLst>
              <a:gd name="adj1" fmla="val 348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>
          <a:xfrm>
            <a:off x="1310141" y="631599"/>
            <a:ext cx="5903912" cy="6477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Процессуальный блок</a:t>
            </a:r>
          </a:p>
        </p:txBody>
      </p:sp>
      <p:graphicFrame>
        <p:nvGraphicFramePr>
          <p:cNvPr id="11278" name="Group 14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4545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45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методика, адекватная цели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ясность понимания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легкость исполнения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радость узнавания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положительная оценка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3" name="Line 23"/>
          <p:cNvSpPr>
            <a:spLocks noChangeShapeType="1"/>
          </p:cNvSpPr>
          <p:nvPr/>
        </p:nvSpPr>
        <p:spPr bwMode="auto">
          <a:xfrm flipV="1">
            <a:off x="2627313" y="2420938"/>
            <a:ext cx="6492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4" name="Line 24"/>
          <p:cNvSpPr>
            <a:spLocks noChangeShapeType="1"/>
          </p:cNvSpPr>
          <p:nvPr/>
        </p:nvSpPr>
        <p:spPr bwMode="auto">
          <a:xfrm>
            <a:off x="2627313" y="3213100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5" name="Line 25"/>
          <p:cNvSpPr>
            <a:spLocks noChangeShapeType="1"/>
          </p:cNvSpPr>
          <p:nvPr/>
        </p:nvSpPr>
        <p:spPr bwMode="auto">
          <a:xfrm>
            <a:off x="2627313" y="3213100"/>
            <a:ext cx="576262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6" name="AutoShape 26"/>
          <p:cNvSpPr>
            <a:spLocks/>
          </p:cNvSpPr>
          <p:nvPr/>
        </p:nvSpPr>
        <p:spPr bwMode="auto">
          <a:xfrm>
            <a:off x="5435600" y="1773238"/>
            <a:ext cx="431800" cy="3455987"/>
          </a:xfrm>
          <a:prstGeom prst="rightBrace">
            <a:avLst>
              <a:gd name="adj1" fmla="val 6669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title"/>
          </p:nvPr>
        </p:nvSpPr>
        <p:spPr>
          <a:xfrm>
            <a:off x="1086531" y="457200"/>
            <a:ext cx="4897437" cy="1027113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Субъектный блок</a:t>
            </a:r>
          </a:p>
        </p:txBody>
      </p:sp>
      <p:graphicFrame>
        <p:nvGraphicFramePr>
          <p:cNvPr id="13330" name="Group 18"/>
          <p:cNvGraphicFramePr>
            <a:graphicFrameLocks noGrp="1"/>
          </p:cNvGraphicFramePr>
          <p:nvPr>
            <p:ph idx="1"/>
          </p:nvPr>
        </p:nvGraphicFramePr>
        <p:xfrm>
          <a:off x="323850" y="1600200"/>
          <a:ext cx="8569325" cy="4525963"/>
        </p:xfrm>
        <a:graphic>
          <a:graphicData uri="http://schemas.openxmlformats.org/drawingml/2006/table">
            <a:tbl>
              <a:tblPr/>
              <a:tblGrid>
                <a:gridCol w="2855913"/>
                <a:gridCol w="3263900"/>
                <a:gridCol w="2449512"/>
              </a:tblGrid>
              <a:tr h="452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 субъектов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«педагог — дети» </a:t>
                      </a:r>
                      <a:b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«дети — педагог»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дети - 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положительная оценка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7" name="Line 19"/>
          <p:cNvSpPr>
            <a:spLocks noChangeShapeType="1"/>
          </p:cNvSpPr>
          <p:nvPr/>
        </p:nvSpPr>
        <p:spPr bwMode="auto">
          <a:xfrm flipV="1">
            <a:off x="2771775" y="2636838"/>
            <a:ext cx="5048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Line 20"/>
          <p:cNvSpPr>
            <a:spLocks noChangeShapeType="1"/>
          </p:cNvSpPr>
          <p:nvPr/>
        </p:nvSpPr>
        <p:spPr bwMode="auto">
          <a:xfrm>
            <a:off x="2771775" y="3357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9" name="Line 21"/>
          <p:cNvSpPr>
            <a:spLocks noChangeShapeType="1"/>
          </p:cNvSpPr>
          <p:nvPr/>
        </p:nvSpPr>
        <p:spPr bwMode="auto">
          <a:xfrm>
            <a:off x="2771775" y="3500438"/>
            <a:ext cx="5048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7" name="AutoShape 25"/>
          <p:cNvSpPr>
            <a:spLocks/>
          </p:cNvSpPr>
          <p:nvPr/>
        </p:nvSpPr>
        <p:spPr bwMode="auto">
          <a:xfrm>
            <a:off x="6300788" y="2133600"/>
            <a:ext cx="142875" cy="2663825"/>
          </a:xfrm>
          <a:prstGeom prst="rightBrace">
            <a:avLst>
              <a:gd name="adj1" fmla="val 155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947057"/>
            <a:ext cx="6400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Содержание учебного предмета на уроке - мощный инструмент воздействия на структуру личности ребенка.</a:t>
            </a:r>
          </a:p>
          <a:p>
            <a:pPr>
              <a:buFont typeface="Arial" pitchFamily="34" charset="0"/>
              <a:buChar char="•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Талант педагога – в тонком чувствовании возможностей своего предмета, в формировании моральных, интеллектуальных, волевых, эмоциональных качеств личности.</a:t>
            </a:r>
          </a:p>
          <a:p>
            <a:pPr>
              <a:buFont typeface="Arial" pitchFamily="34" charset="0"/>
              <a:buChar char="•"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29344" y="1491343"/>
            <a:ext cx="708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Воспитывающий успех урока зависит и от эмоционального уровня общения – это методика разнообразных воздействий на чувства детей. Чтобы определить, достигнута ли воспитательная цель урока, достаточно посмотреть на детей: они активны в работе, глаза их горят, внимание собрано. В этом случае уроки способны влиять на общий уровень воспитанности, который проявляется в общении детей, в их потребностях, поведении, высказываниях.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30" y="132627"/>
            <a:ext cx="7815942" cy="64854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Повседневное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– это широкий воспитательный процесс, а урок – отдельный момент этого широкого воспитательного процесса. Следовательно, нельзя «не хотеть заниматься воспитанием» на уроке, ибо урок уже располагается в пространстве воспитания.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Путь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совершенствования обучения лежит на трассе совершенствования личности – ребенка и педагога одновременно. </a:t>
            </a:r>
          </a:p>
        </p:txBody>
      </p:sp>
      <p:pic>
        <p:nvPicPr>
          <p:cNvPr id="4" name="Picture 2" descr="C:\Users\User\Desktop\24205973-Group-of-happy-school-children-at-a-classroom-raising-their-hands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54" y="2548814"/>
            <a:ext cx="4953000" cy="3299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83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87828"/>
            <a:ext cx="7886700" cy="47461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«Учить и воспитывать – как «молния» на куртке: обе стороны затягиваются одновременно и накрепко неторопливым движением замка – творческой мысли. Вот эта соединяющая мысль и есть главное в уроке.» </a:t>
            </a:r>
            <a:b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(Е.Ильин)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9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Котова ТА\Desktop\DSCN2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889" y="1382485"/>
            <a:ext cx="4459111" cy="32911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2771" y="576944"/>
            <a:ext cx="8436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Секрет успешного воспитания лежит в уважении к ученику.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 tooltip="Автор: Эмерсон Ральф Уолдо"/>
              </a:rPr>
              <a:t>Эмерсон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Автор: Эмерсон Ральф Уолдо"/>
              </a:rPr>
              <a:t> Ральф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3" tooltip="Автор: Эмерсон Ральф Уолдо"/>
              </a:rPr>
              <a:t>Уолдо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Автор: Эмерсон Ральф Уолдо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hlinkClick r:id="rId3" tooltip="Автор: Эмерсон Ральф Уолдо"/>
              </a:rPr>
            </a:br>
            <a:endParaRPr lang="ru-RU" dirty="0"/>
          </a:p>
        </p:txBody>
      </p:sp>
      <p:pic>
        <p:nvPicPr>
          <p:cNvPr id="37891" name="Picture 3" descr="C:\Users\Котова ТА\Desktop\DSCN2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147" y="3836245"/>
            <a:ext cx="3697866" cy="2773400"/>
          </a:xfrm>
          <a:prstGeom prst="rect">
            <a:avLst/>
          </a:prstGeom>
          <a:noFill/>
        </p:spPr>
      </p:pic>
      <p:pic>
        <p:nvPicPr>
          <p:cNvPr id="37892" name="Picture 4" descr="C:\Users\Котова ТА\Desktop\DSCN26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978" y="951693"/>
            <a:ext cx="3633411" cy="2700262"/>
          </a:xfrm>
          <a:prstGeom prst="rect">
            <a:avLst/>
          </a:prstGeom>
          <a:noFill/>
        </p:spPr>
      </p:pic>
      <p:pic>
        <p:nvPicPr>
          <p:cNvPr id="37893" name="Picture 5" descr="C:\Users\Котова ТА\Desktop\DSCN2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612042" y="-14874788"/>
            <a:ext cx="15703550" cy="11777663"/>
          </a:xfrm>
          <a:prstGeom prst="rect">
            <a:avLst/>
          </a:prstGeom>
          <a:noFill/>
        </p:spPr>
      </p:pic>
      <p:pic>
        <p:nvPicPr>
          <p:cNvPr id="37894" name="Picture 6" descr="C:\Users\Котова ТА\Desktop\DSCN2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79158" y="8355717"/>
            <a:ext cx="15703550" cy="1177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575" y="0"/>
            <a:ext cx="7886700" cy="86682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Практическая работа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64" y="669956"/>
            <a:ext cx="8216586" cy="5507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создать модель  урока с эффективной реализацией воспитательного потенциала. 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Регламент: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обсуждение и подготовка 10 мин.  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Защита 2 минуты.</a:t>
            </a:r>
          </a:p>
          <a:p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модели урока на основе эффективной реализации воспитательного потенциала.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1.Планирование урока (выбор заданий, технологий, приемов, средств и т.п. )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2. Учебная перемена (правила организации)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3. Материально-средовое окружение ученика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4.Культура учителя. Культура ученика.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5. Деятельность учителя. Деятельность ученика.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51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392" y="223613"/>
            <a:ext cx="7886700" cy="6799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анализа процесса воспитания на уроке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9279" y="914399"/>
            <a:ext cx="7886700" cy="51537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/>
              <a:t>  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 Воспитание интереса к учению, к процессу познания (способы создания и поддержания интереса, активизации познавательной деятельности учащихся).</a:t>
            </a:r>
          </a:p>
          <a:p>
            <a:pPr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2.    Воспитание сознательной дисциплины (умение учителя показать важность учебно-познавательной деятельности, учебной и трудовой дисциплины).</a:t>
            </a:r>
          </a:p>
          <a:p>
            <a:pPr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3.    Формирование умений и навыков организации учащимися своей деятельности (организация самостоятельной работы учащихся, соблюдение техники безопасности и гигиенических правил, связанных с осанкой и организацией рабочего места).</a:t>
            </a:r>
          </a:p>
          <a:p>
            <a:pPr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4.    Воспитание культуры общения (организация общения на уроке, формирования учителем умений слушать, высказывать и аргументировать своё мнение).</a:t>
            </a:r>
          </a:p>
          <a:p>
            <a:pPr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5.    Формирование и развитие оценочных умений (комментирование оценок учителем, обсуждение оценок с учащимися, коллективное оценивание, взаимопроверка и оценивание друг друга учащимися).</a:t>
            </a:r>
          </a:p>
          <a:p>
            <a:pPr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6.    Воспитание гуманности (характер отношений «учитель – ученик», регулирование учителем отношений между учащимися).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4656" y="145382"/>
            <a:ext cx="86105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Рефлексия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Заполнение анкет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1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4286" y="0"/>
            <a:ext cx="793568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педагогического совета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Педагогическому коллективу школы в процессе подготовки урока и его реализации осуществлять требования оказания помощи детям в раскрытии личностного смысла любого изучаемого на уроке конкретного знания.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Учителям-предметникам совместно с классными руководителями продолжить работу по формированию у учащихся убеждений ценности образования. Как фактора развития личности через четко выстроенные воспитательные цели урока.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Методическому совету школы, используя материалы педсовета оформить стенд по теме «Воспитательный потенциал урока»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Педагогическим работникам школы, используя материалы педсовета, стремиться в полной мере осуществлять гармонизацию противоположных парадигм образования: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предметноцентристской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человекоцентроистской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заседаниях МО ввести в практику  работы лучшего педагогического опыта по теме педагогического совета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RB3l9_hHY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9" y="0"/>
            <a:ext cx="7670800" cy="595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2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23865"/>
            <a:ext cx="7886700" cy="5353098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педсовета: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знать воспитательный потенциал урока, раскрыть процессы реализации воспитательного потенциала урока в трех звеньях обучения, создать модель урока  с эффективное реализацией воспитательного потенциала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27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23" y="99588"/>
            <a:ext cx="8790915" cy="6077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Повестка педагогического совета.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Теоретическая часть.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1.Актуальность переоценки воспитательного потенциала урока.  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Заместитель директора по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УВР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Латкина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 Практика реализации воспитательного потенциала урока педагогами школы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воспитательного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потенциала урока в начальной школе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учитель начальных классов  Фалалеева Е.П.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воспитательного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потенциала урока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русского языка 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среднем звене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Морозова Н.Н.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Реализация воспитательного потенциала урока на уроках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математики». учитель математики Салтанова М.П.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2.Просмотр видео -уроков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.Практическая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Работа по группам: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анализ уроков и создание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модели урока с эффективной реализацией воспитательного  потенциала.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3.Рефлексия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Регламент выступлений 5-7 минут.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Практическая работа: 20 мин.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60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89299"/>
            <a:ext cx="7886700" cy="5787664"/>
          </a:xfrm>
        </p:spPr>
        <p:txBody>
          <a:bodyPr/>
          <a:lstStyle/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переоценки значимости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воспитательного потенциала урока.  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УВР </a:t>
            </a:r>
          </a:p>
          <a:p>
            <a:pPr marL="0" indent="0"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Латкина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5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news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428"/>
            <a:ext cx="9144000" cy="6934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6836" y="2557374"/>
            <a:ext cx="76833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правильного воспитания детей 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зависит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благосостояние всего народа.</a:t>
            </a:r>
          </a:p>
          <a:p>
            <a:pPr algn="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Автор: Локк Джон"/>
              </a:rPr>
              <a:t>Локк Джон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Автор: Локк Джон"/>
              </a:rPr>
            </a:b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3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63562" y="1011969"/>
            <a:ext cx="62088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чень часто за рамками современного урока остаются вопросы: что дала моим ученикам та учебная информация, которую они получили? Как способствовал мой урок развитию способностей учеников? И самое главное, как мой урок помог ученику в поиске ответов на жизненно важные для растущего человека вопросы: Кто я? В чем мое предназначение? Где мое место в жизни?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58721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Образование личности должно быть сориентировано не только на усвоение определенной суммы знаний, но и на развитие самостоятельности, личной ответственности, созидательных способностей и качеств человека, позволяющих ему учиться, действовать и эффективно трудиться в современных экономических условиях.</a:t>
            </a:r>
            <a:endParaRPr lang="ru-RU" i="1" dirty="0"/>
          </a:p>
        </p:txBody>
      </p:sp>
      <p:pic>
        <p:nvPicPr>
          <p:cNvPr id="6146" name="Picture 2" descr="C:\Users\User\Desktop\depositphotos_1302441-Lesson-in-a-school-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5318848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250371" y="435429"/>
            <a:ext cx="119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2848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374179"/>
            <a:ext cx="3690257" cy="932107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1.Комплексный подход к обучени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pic>
        <p:nvPicPr>
          <p:cNvPr id="4098" name="Picture 2" descr="C:\Users\User\Desktop\d3a00350ba6d346bec3efe182150fd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7214"/>
            <a:ext cx="4244629" cy="3360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Adv_Complex-262x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13" y="-1"/>
            <a:ext cx="3757188" cy="2616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ucheniki_za_parto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91" y="2125311"/>
            <a:ext cx="3070654" cy="319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972" y="1186543"/>
            <a:ext cx="2841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Активная познавательная деятельность детей -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важнейшее условие реализации воспитательного потенциала современного урока 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73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932</Words>
  <Application>Microsoft Office PowerPoint</Application>
  <PresentationFormat>Экран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1.Комплексный подход к обучению</vt:lpstr>
      <vt:lpstr>Слайд 10</vt:lpstr>
      <vt:lpstr>Слайд 11</vt:lpstr>
      <vt:lpstr>Слайд 12</vt:lpstr>
      <vt:lpstr>  Анализ урока</vt:lpstr>
      <vt:lpstr>Содержательный блок</vt:lpstr>
      <vt:lpstr>Процессуальный блок</vt:lpstr>
      <vt:lpstr>Субъектный блок</vt:lpstr>
      <vt:lpstr>Слайд 17</vt:lpstr>
      <vt:lpstr>Слайд 18</vt:lpstr>
      <vt:lpstr>Слайд 19</vt:lpstr>
      <vt:lpstr>Слайд 20</vt:lpstr>
      <vt:lpstr>Практическая работа </vt:lpstr>
      <vt:lpstr>Схема  анализа процесса воспитания на уроке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Котова ТА</cp:lastModifiedBy>
  <cp:revision>127</cp:revision>
  <dcterms:created xsi:type="dcterms:W3CDTF">2014-11-21T11:00:06Z</dcterms:created>
  <dcterms:modified xsi:type="dcterms:W3CDTF">2018-03-30T02:50:20Z</dcterms:modified>
</cp:coreProperties>
</file>