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56" r:id="rId2"/>
    <p:sldId id="288" r:id="rId3"/>
    <p:sldId id="289" r:id="rId4"/>
    <p:sldId id="291" r:id="rId5"/>
    <p:sldId id="258" r:id="rId6"/>
    <p:sldId id="292" r:id="rId7"/>
    <p:sldId id="294" r:id="rId8"/>
    <p:sldId id="295" r:id="rId9"/>
    <p:sldId id="293" r:id="rId10"/>
    <p:sldId id="296" r:id="rId11"/>
    <p:sldId id="278" r:id="rId12"/>
    <p:sldId id="279" r:id="rId13"/>
    <p:sldId id="280" r:id="rId14"/>
    <p:sldId id="259" r:id="rId15"/>
    <p:sldId id="26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18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18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AE4BC5-5826-476E-8FA5-5F3350D2A912}" type="doc">
      <dgm:prSet loTypeId="urn:microsoft.com/office/officeart/2005/8/layout/cycle7" loCatId="cycle" qsTypeId="urn:microsoft.com/office/officeart/2005/8/quickstyle/simple3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21A26BCD-F526-4903-AD49-BDB77BC6942A}">
      <dgm:prSet phldrT="[Текст]" custT="1"/>
      <dgm:spPr>
        <a:solidFill>
          <a:srgbClr val="FFFF00"/>
        </a:solidFill>
      </dgm:spPr>
      <dgm:t>
        <a:bodyPr/>
        <a:lstStyle/>
        <a:p>
          <a:r>
            <a:rPr lang="ru-RU" sz="4000" dirty="0" smtClean="0">
              <a:latin typeface="Times New Roman" pitchFamily="18" charset="0"/>
              <a:cs typeface="Times New Roman" pitchFamily="18" charset="0"/>
            </a:rPr>
            <a:t>Основа стандарта</a:t>
          </a:r>
          <a:endParaRPr lang="ru-RU" sz="4000" dirty="0">
            <a:latin typeface="Times New Roman" pitchFamily="18" charset="0"/>
            <a:cs typeface="Times New Roman" pitchFamily="18" charset="0"/>
          </a:endParaRPr>
        </a:p>
      </dgm:t>
    </dgm:pt>
    <dgm:pt modelId="{C0486B61-D4EF-451E-820E-A5A278F46C1B}" type="parTrans" cxnId="{7B325BA4-8DB9-49A2-8374-95ED1D8F6FDF}">
      <dgm:prSet/>
      <dgm:spPr/>
      <dgm:t>
        <a:bodyPr/>
        <a:lstStyle/>
        <a:p>
          <a:endParaRPr lang="ru-RU"/>
        </a:p>
      </dgm:t>
    </dgm:pt>
    <dgm:pt modelId="{55E1DEFF-9BFB-47A1-9A70-5DC15B01D718}" type="sibTrans" cxnId="{7B325BA4-8DB9-49A2-8374-95ED1D8F6FDF}">
      <dgm:prSet/>
      <dgm:spPr/>
      <dgm:t>
        <a:bodyPr/>
        <a:lstStyle/>
        <a:p>
          <a:endParaRPr lang="ru-RU"/>
        </a:p>
      </dgm:t>
    </dgm:pt>
    <dgm:pt modelId="{FAFFF997-3E75-41EB-AB0C-3E0AC818FAF6}">
      <dgm:prSet phldrT="[Текст]" custT="1"/>
      <dgm:spPr/>
      <dgm:t>
        <a:bodyPr/>
        <a:lstStyle/>
        <a:p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Дифференцированный подход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F9FAFE45-F8B7-407D-A26D-877C5B9FD7D6}" type="parTrans" cxnId="{CA28A993-C493-4018-980D-63E4647138B1}">
      <dgm:prSet/>
      <dgm:spPr/>
      <dgm:t>
        <a:bodyPr/>
        <a:lstStyle/>
        <a:p>
          <a:endParaRPr lang="ru-RU"/>
        </a:p>
      </dgm:t>
    </dgm:pt>
    <dgm:pt modelId="{61033902-B55A-4BC4-BA2D-5DF9CE399598}" type="sibTrans" cxnId="{CA28A993-C493-4018-980D-63E4647138B1}">
      <dgm:prSet/>
      <dgm:spPr/>
      <dgm:t>
        <a:bodyPr/>
        <a:lstStyle/>
        <a:p>
          <a:endParaRPr lang="ru-RU"/>
        </a:p>
      </dgm:t>
    </dgm:pt>
    <dgm:pt modelId="{5543747F-14AD-440D-9280-1A5758EC69A7}">
      <dgm:prSet phldrT="[Текст]" custT="1"/>
      <dgm:spPr/>
      <dgm:t>
        <a:bodyPr/>
        <a:lstStyle/>
        <a:p>
          <a:r>
            <a:rPr lang="ru-RU" sz="2800" dirty="0" err="1" smtClean="0">
              <a:latin typeface="Times New Roman" pitchFamily="18" charset="0"/>
              <a:cs typeface="Times New Roman" pitchFamily="18" charset="0"/>
            </a:rPr>
            <a:t>Деятельностный</a:t>
          </a:r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 подход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59D5D200-24E5-419E-BE9B-8A3B44C3D531}" type="parTrans" cxnId="{C334CD0A-DD14-4739-A60E-9A4441BFDCFF}">
      <dgm:prSet/>
      <dgm:spPr/>
      <dgm:t>
        <a:bodyPr/>
        <a:lstStyle/>
        <a:p>
          <a:endParaRPr lang="ru-RU"/>
        </a:p>
      </dgm:t>
    </dgm:pt>
    <dgm:pt modelId="{2EADD5AB-3781-4CDE-8F95-B61347EBB01C}" type="sibTrans" cxnId="{C334CD0A-DD14-4739-A60E-9A4441BFDCFF}">
      <dgm:prSet/>
      <dgm:spPr/>
      <dgm:t>
        <a:bodyPr/>
        <a:lstStyle/>
        <a:p>
          <a:endParaRPr lang="ru-RU"/>
        </a:p>
      </dgm:t>
    </dgm:pt>
    <dgm:pt modelId="{2A37B9ED-EAEB-4526-97C0-1C383FCD40E1}" type="pres">
      <dgm:prSet presAssocID="{BBAE4BC5-5826-476E-8FA5-5F3350D2A91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114FF18-974C-4253-96AE-BD871D146480}" type="pres">
      <dgm:prSet presAssocID="{21A26BCD-F526-4903-AD49-BDB77BC6942A}" presName="node" presStyleLbl="node1" presStyleIdx="0" presStyleCnt="3" custScaleX="1863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539998-CBC2-4213-8F1B-A82B2B969759}" type="pres">
      <dgm:prSet presAssocID="{55E1DEFF-9BFB-47A1-9A70-5DC15B01D718}" presName="sibTrans" presStyleLbl="sibTrans2D1" presStyleIdx="0" presStyleCnt="3"/>
      <dgm:spPr/>
      <dgm:t>
        <a:bodyPr/>
        <a:lstStyle/>
        <a:p>
          <a:endParaRPr lang="ru-RU"/>
        </a:p>
      </dgm:t>
    </dgm:pt>
    <dgm:pt modelId="{A43A7F9C-3C52-489A-9E74-02539D5991FA}" type="pres">
      <dgm:prSet presAssocID="{55E1DEFF-9BFB-47A1-9A70-5DC15B01D718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4AD258D2-5FAA-4DF2-9188-91E00A1CBE98}" type="pres">
      <dgm:prSet presAssocID="{FAFFF997-3E75-41EB-AB0C-3E0AC818FAF6}" presName="node" presStyleLbl="node1" presStyleIdx="1" presStyleCnt="3" custScaleX="110883" custRadScaleRad="90858" custRadScaleInc="-107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2B5743-CBA0-4A35-9CAE-0BB6BEBC0275}" type="pres">
      <dgm:prSet presAssocID="{61033902-B55A-4BC4-BA2D-5DF9CE399598}" presName="sibTrans" presStyleLbl="sibTrans2D1" presStyleIdx="1" presStyleCnt="3"/>
      <dgm:spPr/>
      <dgm:t>
        <a:bodyPr/>
        <a:lstStyle/>
        <a:p>
          <a:endParaRPr lang="ru-RU"/>
        </a:p>
      </dgm:t>
    </dgm:pt>
    <dgm:pt modelId="{5D4F3C23-A43F-4C6F-B142-9CB33AD72AF9}" type="pres">
      <dgm:prSet presAssocID="{61033902-B55A-4BC4-BA2D-5DF9CE399598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25031B36-F227-4A99-9042-A60B9D7DEA74}" type="pres">
      <dgm:prSet presAssocID="{5543747F-14AD-440D-9280-1A5758EC69A7}" presName="node" presStyleLbl="node1" presStyleIdx="2" presStyleCnt="3" custScaleX="119618" custRadScaleRad="93741" custRadScaleInc="120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FDAEFD-6AF1-4464-9F98-B4A40E509660}" type="pres">
      <dgm:prSet presAssocID="{2EADD5AB-3781-4CDE-8F95-B61347EBB01C}" presName="sibTrans" presStyleLbl="sibTrans2D1" presStyleIdx="2" presStyleCnt="3"/>
      <dgm:spPr/>
      <dgm:t>
        <a:bodyPr/>
        <a:lstStyle/>
        <a:p>
          <a:endParaRPr lang="ru-RU"/>
        </a:p>
      </dgm:t>
    </dgm:pt>
    <dgm:pt modelId="{8BBAD29B-EA44-41BB-9140-4BD6CDDEBDD0}" type="pres">
      <dgm:prSet presAssocID="{2EADD5AB-3781-4CDE-8F95-B61347EBB01C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1DF34391-AA90-46A5-A629-C2E83EDB51CF}" type="presOf" srcId="{61033902-B55A-4BC4-BA2D-5DF9CE399598}" destId="{5D4F3C23-A43F-4C6F-B142-9CB33AD72AF9}" srcOrd="1" destOrd="0" presId="urn:microsoft.com/office/officeart/2005/8/layout/cycle7"/>
    <dgm:cxn modelId="{D3363FA5-63C0-41B2-BFD5-043F533466B9}" type="presOf" srcId="{21A26BCD-F526-4903-AD49-BDB77BC6942A}" destId="{6114FF18-974C-4253-96AE-BD871D146480}" srcOrd="0" destOrd="0" presId="urn:microsoft.com/office/officeart/2005/8/layout/cycle7"/>
    <dgm:cxn modelId="{CA28A993-C493-4018-980D-63E4647138B1}" srcId="{BBAE4BC5-5826-476E-8FA5-5F3350D2A912}" destId="{FAFFF997-3E75-41EB-AB0C-3E0AC818FAF6}" srcOrd="1" destOrd="0" parTransId="{F9FAFE45-F8B7-407D-A26D-877C5B9FD7D6}" sibTransId="{61033902-B55A-4BC4-BA2D-5DF9CE399598}"/>
    <dgm:cxn modelId="{B3565A9C-109A-4792-9BC1-14A0E04C7A12}" type="presOf" srcId="{55E1DEFF-9BFB-47A1-9A70-5DC15B01D718}" destId="{A43A7F9C-3C52-489A-9E74-02539D5991FA}" srcOrd="1" destOrd="0" presId="urn:microsoft.com/office/officeart/2005/8/layout/cycle7"/>
    <dgm:cxn modelId="{782115B4-2060-4436-A82A-6B7C56C52CD5}" type="presOf" srcId="{2EADD5AB-3781-4CDE-8F95-B61347EBB01C}" destId="{26FDAEFD-6AF1-4464-9F98-B4A40E509660}" srcOrd="0" destOrd="0" presId="urn:microsoft.com/office/officeart/2005/8/layout/cycle7"/>
    <dgm:cxn modelId="{C334CD0A-DD14-4739-A60E-9A4441BFDCFF}" srcId="{BBAE4BC5-5826-476E-8FA5-5F3350D2A912}" destId="{5543747F-14AD-440D-9280-1A5758EC69A7}" srcOrd="2" destOrd="0" parTransId="{59D5D200-24E5-419E-BE9B-8A3B44C3D531}" sibTransId="{2EADD5AB-3781-4CDE-8F95-B61347EBB01C}"/>
    <dgm:cxn modelId="{866B55BE-8E6B-48E1-8795-144370E80C2A}" type="presOf" srcId="{FAFFF997-3E75-41EB-AB0C-3E0AC818FAF6}" destId="{4AD258D2-5FAA-4DF2-9188-91E00A1CBE98}" srcOrd="0" destOrd="0" presId="urn:microsoft.com/office/officeart/2005/8/layout/cycle7"/>
    <dgm:cxn modelId="{4D91B966-4B71-4AD5-B46A-B8FE3297B5FB}" type="presOf" srcId="{BBAE4BC5-5826-476E-8FA5-5F3350D2A912}" destId="{2A37B9ED-EAEB-4526-97C0-1C383FCD40E1}" srcOrd="0" destOrd="0" presId="urn:microsoft.com/office/officeart/2005/8/layout/cycle7"/>
    <dgm:cxn modelId="{6BAC829F-6C2A-4BDF-A3F8-AFA26E9C02D0}" type="presOf" srcId="{5543747F-14AD-440D-9280-1A5758EC69A7}" destId="{25031B36-F227-4A99-9042-A60B9D7DEA74}" srcOrd="0" destOrd="0" presId="urn:microsoft.com/office/officeart/2005/8/layout/cycle7"/>
    <dgm:cxn modelId="{EB0E59B5-5A02-48AF-99C4-302B8F20EA2A}" type="presOf" srcId="{55E1DEFF-9BFB-47A1-9A70-5DC15B01D718}" destId="{9A539998-CBC2-4213-8F1B-A82B2B969759}" srcOrd="0" destOrd="0" presId="urn:microsoft.com/office/officeart/2005/8/layout/cycle7"/>
    <dgm:cxn modelId="{B84A3266-BE4F-4E79-8691-8CB0772418FA}" type="presOf" srcId="{61033902-B55A-4BC4-BA2D-5DF9CE399598}" destId="{D92B5743-CBA0-4A35-9CAE-0BB6BEBC0275}" srcOrd="0" destOrd="0" presId="urn:microsoft.com/office/officeart/2005/8/layout/cycle7"/>
    <dgm:cxn modelId="{7B325BA4-8DB9-49A2-8374-95ED1D8F6FDF}" srcId="{BBAE4BC5-5826-476E-8FA5-5F3350D2A912}" destId="{21A26BCD-F526-4903-AD49-BDB77BC6942A}" srcOrd="0" destOrd="0" parTransId="{C0486B61-D4EF-451E-820E-A5A278F46C1B}" sibTransId="{55E1DEFF-9BFB-47A1-9A70-5DC15B01D718}"/>
    <dgm:cxn modelId="{E97D6DD6-ABB4-40C9-BB06-ED89627D882A}" type="presOf" srcId="{2EADD5AB-3781-4CDE-8F95-B61347EBB01C}" destId="{8BBAD29B-EA44-41BB-9140-4BD6CDDEBDD0}" srcOrd="1" destOrd="0" presId="urn:microsoft.com/office/officeart/2005/8/layout/cycle7"/>
    <dgm:cxn modelId="{548446D8-4B98-4FFE-9380-EB3E4FEE375A}" type="presParOf" srcId="{2A37B9ED-EAEB-4526-97C0-1C383FCD40E1}" destId="{6114FF18-974C-4253-96AE-BD871D146480}" srcOrd="0" destOrd="0" presId="urn:microsoft.com/office/officeart/2005/8/layout/cycle7"/>
    <dgm:cxn modelId="{FDE7B189-74F0-4DD2-AB0F-34DE3801909A}" type="presParOf" srcId="{2A37B9ED-EAEB-4526-97C0-1C383FCD40E1}" destId="{9A539998-CBC2-4213-8F1B-A82B2B969759}" srcOrd="1" destOrd="0" presId="urn:microsoft.com/office/officeart/2005/8/layout/cycle7"/>
    <dgm:cxn modelId="{3997E6A6-F487-4BC9-9730-F236956C5B45}" type="presParOf" srcId="{9A539998-CBC2-4213-8F1B-A82B2B969759}" destId="{A43A7F9C-3C52-489A-9E74-02539D5991FA}" srcOrd="0" destOrd="0" presId="urn:microsoft.com/office/officeart/2005/8/layout/cycle7"/>
    <dgm:cxn modelId="{5B32E557-FE43-46CD-88D4-10C2D35E65CE}" type="presParOf" srcId="{2A37B9ED-EAEB-4526-97C0-1C383FCD40E1}" destId="{4AD258D2-5FAA-4DF2-9188-91E00A1CBE98}" srcOrd="2" destOrd="0" presId="urn:microsoft.com/office/officeart/2005/8/layout/cycle7"/>
    <dgm:cxn modelId="{9B791F28-DA07-461A-9AD5-53D5D3BA882A}" type="presParOf" srcId="{2A37B9ED-EAEB-4526-97C0-1C383FCD40E1}" destId="{D92B5743-CBA0-4A35-9CAE-0BB6BEBC0275}" srcOrd="3" destOrd="0" presId="urn:microsoft.com/office/officeart/2005/8/layout/cycle7"/>
    <dgm:cxn modelId="{16FEC4B0-1F66-4D7C-A37F-5D356EE3EB4A}" type="presParOf" srcId="{D92B5743-CBA0-4A35-9CAE-0BB6BEBC0275}" destId="{5D4F3C23-A43F-4C6F-B142-9CB33AD72AF9}" srcOrd="0" destOrd="0" presId="urn:microsoft.com/office/officeart/2005/8/layout/cycle7"/>
    <dgm:cxn modelId="{FA63BF3D-3332-4E1A-A512-5D6A6D6D84C0}" type="presParOf" srcId="{2A37B9ED-EAEB-4526-97C0-1C383FCD40E1}" destId="{25031B36-F227-4A99-9042-A60B9D7DEA74}" srcOrd="4" destOrd="0" presId="urn:microsoft.com/office/officeart/2005/8/layout/cycle7"/>
    <dgm:cxn modelId="{90A1A6E4-20B2-43E4-B5C3-AC347D940DF0}" type="presParOf" srcId="{2A37B9ED-EAEB-4526-97C0-1C383FCD40E1}" destId="{26FDAEFD-6AF1-4464-9F98-B4A40E509660}" srcOrd="5" destOrd="0" presId="urn:microsoft.com/office/officeart/2005/8/layout/cycle7"/>
    <dgm:cxn modelId="{EC199B19-567C-4B9C-83D7-6A56933855CE}" type="presParOf" srcId="{26FDAEFD-6AF1-4464-9F98-B4A40E509660}" destId="{8BBAD29B-EA44-41BB-9140-4BD6CDDEBDD0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114FF18-974C-4253-96AE-BD871D146480}">
      <dsp:nvSpPr>
        <dsp:cNvPr id="0" name=""/>
        <dsp:cNvSpPr/>
      </dsp:nvSpPr>
      <dsp:spPr>
        <a:xfrm>
          <a:off x="1463767" y="1606"/>
          <a:ext cx="5429303" cy="1456655"/>
        </a:xfrm>
        <a:prstGeom prst="roundRect">
          <a:avLst>
            <a:gd name="adj" fmla="val 10000"/>
          </a:avLst>
        </a:prstGeom>
        <a:solidFill>
          <a:srgbClr val="FFFF0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Основа стандарта</a:t>
          </a:r>
          <a:endParaRPr lang="ru-RU" sz="4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463767" y="1606"/>
        <a:ext cx="5429303" cy="1456655"/>
      </dsp:txXfrm>
    </dsp:sp>
    <dsp:sp modelId="{9A539998-CBC2-4213-8F1B-A82B2B969759}">
      <dsp:nvSpPr>
        <dsp:cNvPr id="0" name=""/>
        <dsp:cNvSpPr/>
      </dsp:nvSpPr>
      <dsp:spPr>
        <a:xfrm rot="3513500">
          <a:off x="4792457" y="2367314"/>
          <a:ext cx="1085826" cy="509829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3513500">
        <a:off x="4792457" y="2367314"/>
        <a:ext cx="1085826" cy="509829"/>
      </dsp:txXfrm>
    </dsp:sp>
    <dsp:sp modelId="{4AD258D2-5FAA-4DF2-9188-91E00A1CBE98}">
      <dsp:nvSpPr>
        <dsp:cNvPr id="0" name=""/>
        <dsp:cNvSpPr/>
      </dsp:nvSpPr>
      <dsp:spPr>
        <a:xfrm>
          <a:off x="4877139" y="3786197"/>
          <a:ext cx="3230366" cy="14566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Дифференцированный подход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877139" y="3786197"/>
        <a:ext cx="3230366" cy="1456655"/>
      </dsp:txXfrm>
    </dsp:sp>
    <dsp:sp modelId="{D92B5743-CBA0-4A35-9CAE-0BB6BEBC0275}">
      <dsp:nvSpPr>
        <dsp:cNvPr id="0" name=""/>
        <dsp:cNvSpPr/>
      </dsp:nvSpPr>
      <dsp:spPr>
        <a:xfrm rot="10800008">
          <a:off x="3655584" y="4259605"/>
          <a:ext cx="1085826" cy="509829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10800008">
        <a:off x="3655584" y="4259605"/>
        <a:ext cx="1085826" cy="509829"/>
      </dsp:txXfrm>
    </dsp:sp>
    <dsp:sp modelId="{25031B36-F227-4A99-9042-A60B9D7DEA74}">
      <dsp:nvSpPr>
        <dsp:cNvPr id="0" name=""/>
        <dsp:cNvSpPr/>
      </dsp:nvSpPr>
      <dsp:spPr>
        <a:xfrm>
          <a:off x="35012" y="3786186"/>
          <a:ext cx="3484843" cy="14566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>
              <a:latin typeface="Times New Roman" pitchFamily="18" charset="0"/>
              <a:cs typeface="Times New Roman" pitchFamily="18" charset="0"/>
            </a:rPr>
            <a:t>Деятельностный</a:t>
          </a: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 подход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5012" y="3786186"/>
        <a:ext cx="3484843" cy="1456655"/>
      </dsp:txXfrm>
    </dsp:sp>
    <dsp:sp modelId="{26FDAEFD-6AF1-4464-9F98-B4A40E509660}">
      <dsp:nvSpPr>
        <dsp:cNvPr id="0" name=""/>
        <dsp:cNvSpPr/>
      </dsp:nvSpPr>
      <dsp:spPr>
        <a:xfrm rot="18143493">
          <a:off x="2435013" y="2367309"/>
          <a:ext cx="1085826" cy="509829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18143493">
        <a:off x="2435013" y="2367309"/>
        <a:ext cx="1085826" cy="5098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AF443-9CCA-44E4-9608-202948B8072D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606526-08E0-473F-80C6-8E3D71FB1D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45712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1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2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1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  <p:sndAc>
      <p:endSnd/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30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  <p:sndAc>
      <p:endSnd/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4" y="274641"/>
            <a:ext cx="1777471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  <p:sndAc>
      <p:endSnd/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 spd="slow">
    <p:strips dir="rd"/>
    <p:sndAc>
      <p:endSnd/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strips dir="rd"/>
    <p:sndAc>
      <p:endSnd/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strips dir="rd"/>
    <p:sndAc>
      <p:endSnd/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7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1" y="1444295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444295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trips dir="rd"/>
    <p:sndAc>
      <p:endSnd/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strips dir="rd"/>
    <p:sndAc>
      <p:endSnd/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  <p:sndAc>
      <p:endSnd/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trips dir="rd"/>
    <p:sndAc>
      <p:endSnd/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3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3" y="6407945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3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7" y="5001994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0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strips dir="rd"/>
    <p:sndAc>
      <p:endSnd/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7" y="5001994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0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9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3" y="6407945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5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strips dir="rd"/>
    <p:sndAc>
      <p:endSnd/>
    </p:sndAc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1" y="214291"/>
            <a:ext cx="7772400" cy="17859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effectLst/>
                <a:latin typeface="Arial Black" pitchFamily="34" charset="0"/>
              </a:rPr>
              <a:t>Структура ФГОС образования обучающихся с </a:t>
            </a:r>
            <a:r>
              <a:rPr lang="ru-RU" sz="3600" dirty="0" smtClean="0">
                <a:solidFill>
                  <a:srgbClr val="FF0000"/>
                </a:solidFill>
                <a:effectLst/>
                <a:latin typeface="Arial Black" pitchFamily="34" charset="0"/>
              </a:rPr>
              <a:t>ЗПР и умственной </a:t>
            </a:r>
            <a:r>
              <a:rPr lang="ru-RU" sz="3600" dirty="0" smtClean="0">
                <a:solidFill>
                  <a:srgbClr val="FF0000"/>
                </a:solidFill>
                <a:effectLst/>
                <a:latin typeface="Arial Black" pitchFamily="34" charset="0"/>
              </a:rPr>
              <a:t>отсталостью.</a:t>
            </a:r>
            <a:endParaRPr lang="ru-RU" sz="36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29191" y="2500306"/>
            <a:ext cx="3714776" cy="3143271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ru-RU" sz="96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 надо учить тому, </a:t>
            </a:r>
          </a:p>
          <a:p>
            <a:pPr>
              <a:lnSpc>
                <a:spcPct val="120000"/>
              </a:lnSpc>
              <a:defRPr/>
            </a:pPr>
            <a:r>
              <a:rPr lang="ru-RU" sz="96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пригодится им, </a:t>
            </a:r>
            <a:endParaRPr lang="en-US" sz="9600" b="1" dirty="0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defRPr/>
            </a:pPr>
            <a:r>
              <a:rPr lang="ru-RU" sz="96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когда они вырастут.</a:t>
            </a:r>
          </a:p>
          <a:p>
            <a:pPr>
              <a:lnSpc>
                <a:spcPct val="200000"/>
              </a:lnSpc>
              <a:defRPr/>
            </a:pPr>
            <a:r>
              <a:rPr lang="ru-RU" sz="9600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Аристипп</a:t>
            </a:r>
          </a:p>
          <a:p>
            <a:pPr algn="ctr">
              <a:lnSpc>
                <a:spcPct val="120000"/>
              </a:lnSpc>
              <a:defRPr/>
            </a:pPr>
            <a:r>
              <a:rPr lang="ru-RU" sz="9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</a:t>
            </a:r>
          </a:p>
          <a:p>
            <a:pPr algn="ctr">
              <a:lnSpc>
                <a:spcPct val="120000"/>
              </a:lnSpc>
              <a:defRPr/>
            </a:pPr>
            <a:r>
              <a:rPr lang="ru-RU" sz="9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</a:t>
            </a:r>
          </a:p>
          <a:p>
            <a:pPr algn="just"/>
            <a:endParaRPr lang="ru-RU" dirty="0" smtClean="0"/>
          </a:p>
          <a:p>
            <a:endParaRPr lang="ru-RU" dirty="0"/>
          </a:p>
        </p:txBody>
      </p:sp>
      <p:pic>
        <p:nvPicPr>
          <p:cNvPr id="28676" name="Picture 4" descr="http://fs00.infourok.ru/images/doc/310/309791/hello_html_59a19db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85783" y="2571745"/>
            <a:ext cx="5498515" cy="358778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rd"/>
    <p:sndAc>
      <p:endSnd/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785794"/>
            <a:ext cx="8572560" cy="5857916"/>
          </a:xfrm>
        </p:spPr>
        <p:txBody>
          <a:bodyPr>
            <a:normAutofit lnSpcReduction="10000"/>
          </a:bodyPr>
          <a:lstStyle/>
          <a:p>
            <a:pPr hangingPunct="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равных возможностей получения качественного общего образования учащимися с умственной отсталостью; 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государственных гарантий качества образования учащихся с умственной отсталостью ;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нравственного  развития  учащихся  с  умственной  отсталостью,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 формирование основ их гражданской идентичности;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учет возрастных, типологических и индивидуальных особенностей обучающихся с умственной отсталостью, а также их особых образовательных потребностей;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 вариативность  основных  образовательных  программ,  дифференцированно учитывающих специфические образовательные потребности разных групп учащихся с умственной отсталостью.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65321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Стандарт направлен на обеспечение:</a:t>
            </a:r>
            <a:endParaRPr lang="ru-RU" sz="3600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trips dir="rd"/>
    <p:sndAc>
      <p:endSnd/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31"/>
          <p:cNvSpPr>
            <a:spLocks noGrp="1" noChangeArrowheads="1"/>
          </p:cNvSpPr>
          <p:nvPr>
            <p:ph idx="1"/>
          </p:nvPr>
        </p:nvSpPr>
        <p:spPr bwMode="auto">
          <a:xfrm>
            <a:off x="214283" y="3214686"/>
            <a:ext cx="4000528" cy="2928958"/>
          </a:xfrm>
          <a:prstGeom prst="roundRect">
            <a:avLst>
              <a:gd name="adj" fmla="val 12963"/>
            </a:avLst>
          </a:prstGeom>
          <a:solidFill>
            <a:srgbClr val="CC3300"/>
          </a:solidFill>
          <a:ln w="9525">
            <a:noFill/>
            <a:round/>
            <a:headEnd/>
            <a:tailEnd/>
          </a:ln>
        </p:spPr>
        <p:txBody>
          <a:bodyPr wrap="none" anchor="ctr">
            <a:normAutofit/>
          </a:bodyPr>
          <a:lstStyle/>
          <a:p>
            <a:pPr>
              <a:buNone/>
            </a:pPr>
            <a:r>
              <a:rPr lang="ru-RU" altLang="ru-RU" sz="2400" b="1" dirty="0" smtClean="0">
                <a:solidFill>
                  <a:schemeClr val="bg1"/>
                </a:solidFill>
                <a:latin typeface="Times New Roman" pitchFamily="18" charset="0"/>
              </a:rPr>
              <a:t>Изучение методических  </a:t>
            </a:r>
          </a:p>
          <a:p>
            <a:pPr>
              <a:buNone/>
            </a:pPr>
            <a:r>
              <a:rPr lang="ru-RU" altLang="ru-RU" sz="2400" b="1" dirty="0" smtClean="0">
                <a:solidFill>
                  <a:schemeClr val="bg1"/>
                </a:solidFill>
                <a:latin typeface="Times New Roman" pitchFamily="18" charset="0"/>
              </a:rPr>
              <a:t>материалов по </a:t>
            </a:r>
            <a:r>
              <a:rPr lang="ru-RU" altLang="ru-RU" sz="2400" b="1" dirty="0">
                <a:solidFill>
                  <a:schemeClr val="bg1"/>
                </a:solidFill>
                <a:latin typeface="Times New Roman" pitchFamily="18" charset="0"/>
              </a:rPr>
              <a:t>ФГОС  </a:t>
            </a:r>
            <a:endParaRPr lang="ru-RU" altLang="ru-RU" sz="2400" b="1" dirty="0" smtClean="0">
              <a:solidFill>
                <a:schemeClr val="bg1"/>
              </a:solidFill>
              <a:latin typeface="Times New Roman" pitchFamily="18" charset="0"/>
            </a:endParaRPr>
          </a:p>
          <a:p>
            <a:pPr>
              <a:buNone/>
            </a:pPr>
            <a:r>
              <a:rPr lang="ru-RU" altLang="ru-RU" sz="2400" b="1" dirty="0" smtClean="0">
                <a:solidFill>
                  <a:schemeClr val="bg1"/>
                </a:solidFill>
                <a:latin typeface="Times New Roman" pitchFamily="18" charset="0"/>
              </a:rPr>
              <a:t>обучающихся </a:t>
            </a:r>
            <a:r>
              <a:rPr lang="ru-RU" altLang="ru-RU" sz="2400" b="1" dirty="0">
                <a:solidFill>
                  <a:schemeClr val="bg1"/>
                </a:solidFill>
                <a:latin typeface="Times New Roman" pitchFamily="18" charset="0"/>
              </a:rPr>
              <a:t>с </a:t>
            </a:r>
            <a:r>
              <a:rPr lang="ru-RU" altLang="ru-RU" sz="2400" b="1" dirty="0" smtClean="0">
                <a:solidFill>
                  <a:schemeClr val="bg1"/>
                </a:solidFill>
                <a:latin typeface="Times New Roman" pitchFamily="18" charset="0"/>
              </a:rPr>
              <a:t>ОВЗ</a:t>
            </a:r>
            <a:r>
              <a:rPr lang="ru-RU" altLang="ru-RU" sz="2000" b="1" dirty="0">
                <a:solidFill>
                  <a:schemeClr val="bg1"/>
                </a:solidFill>
                <a:latin typeface="Times New Roman" pitchFamily="18" charset="0"/>
              </a:rPr>
              <a:t/>
            </a:r>
            <a:br>
              <a:rPr lang="ru-RU" altLang="ru-RU" sz="2000" b="1" dirty="0">
                <a:solidFill>
                  <a:schemeClr val="bg1"/>
                </a:solidFill>
                <a:latin typeface="Times New Roman" pitchFamily="18" charset="0"/>
              </a:rPr>
            </a:br>
            <a:endParaRPr lang="ru-RU" sz="20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altLang="ru-RU" sz="3200" dirty="0" smtClean="0">
                <a:solidFill>
                  <a:srgbClr val="FF3300"/>
                </a:solidFill>
                <a:effectLst/>
                <a:latin typeface="Times New Roman" pitchFamily="18" charset="0"/>
                <a:cs typeface="Times New Roman" pitchFamily="18" charset="0"/>
              </a:rPr>
              <a:t>Основные ступени реализации подготовительного периода внедрения ФГОС ОВЗ:</a:t>
            </a:r>
            <a:endParaRPr lang="ru-RU" sz="3200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AutoShape 35"/>
          <p:cNvSpPr>
            <a:spLocks noChangeArrowheads="1"/>
          </p:cNvSpPr>
          <p:nvPr/>
        </p:nvSpPr>
        <p:spPr bwMode="auto">
          <a:xfrm>
            <a:off x="4714877" y="3214686"/>
            <a:ext cx="4071967" cy="2928958"/>
          </a:xfrm>
          <a:prstGeom prst="roundRect">
            <a:avLst>
              <a:gd name="adj" fmla="val 12963"/>
            </a:avLst>
          </a:prstGeom>
          <a:solidFill>
            <a:srgbClr val="006699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</a:rPr>
              <a:t>Разработка </a:t>
            </a:r>
            <a:r>
              <a:rPr lang="ru-RU" sz="2400" b="1" dirty="0">
                <a:solidFill>
                  <a:schemeClr val="bg1"/>
                </a:solidFill>
                <a:latin typeface="Times New Roman" pitchFamily="18" charset="0"/>
              </a:rPr>
              <a:t>необходимой</a:t>
            </a:r>
          </a:p>
          <a:p>
            <a:r>
              <a:rPr lang="ru-RU" sz="24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</a:rPr>
              <a:t>документации</a:t>
            </a:r>
            <a:r>
              <a:rPr lang="ru-RU" sz="2400" b="1" dirty="0">
                <a:solidFill>
                  <a:schemeClr val="bg1"/>
                </a:solidFill>
                <a:latin typeface="Times New Roman" pitchFamily="18" charset="0"/>
              </a:rPr>
              <a:t/>
            </a:r>
            <a:br>
              <a:rPr lang="ru-RU" sz="2400" b="1" dirty="0">
                <a:solidFill>
                  <a:schemeClr val="bg1"/>
                </a:solidFill>
                <a:latin typeface="Times New Roman" pitchFamily="18" charset="0"/>
              </a:rPr>
            </a:br>
            <a:endParaRPr lang="ru-RU" sz="24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 rot="2516682">
            <a:off x="1821887" y="2069731"/>
            <a:ext cx="484188" cy="720725"/>
          </a:xfrm>
          <a:prstGeom prst="down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Стрелка вниз 8"/>
          <p:cNvSpPr/>
          <p:nvPr/>
        </p:nvSpPr>
        <p:spPr>
          <a:xfrm rot="19557322">
            <a:off x="6661078" y="2145447"/>
            <a:ext cx="484188" cy="720725"/>
          </a:xfrm>
          <a:prstGeom prst="down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</p:cSld>
  <p:clrMapOvr>
    <a:masterClrMapping/>
  </p:clrMapOvr>
  <p:transition spd="slow">
    <p:strips dir="rd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28596" y="1785927"/>
            <a:ext cx="8229600" cy="416225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altLang="ru-RU" sz="3200" dirty="0" smtClean="0">
                <a:latin typeface="Times New Roman" pitchFamily="18" charset="0"/>
              </a:rPr>
              <a:t>   1. федеральный государственный       образовательный стандарт, цели его  внедрения;</a:t>
            </a:r>
            <a:br>
              <a:rPr lang="ru-RU" altLang="ru-RU" sz="3200" dirty="0" smtClean="0">
                <a:latin typeface="Times New Roman" pitchFamily="18" charset="0"/>
              </a:rPr>
            </a:br>
            <a:r>
              <a:rPr lang="ru-RU" altLang="ru-RU" sz="3200" dirty="0" smtClean="0">
                <a:latin typeface="Times New Roman" pitchFamily="18" charset="0"/>
              </a:rPr>
              <a:t>2. </a:t>
            </a:r>
            <a:r>
              <a:rPr lang="ru-RU" sz="3200" dirty="0" smtClean="0">
                <a:latin typeface="Times New Roman" pitchFamily="18" charset="0"/>
              </a:rPr>
              <a:t>структура ФГОС ОВЗ обучающихся с УО;</a:t>
            </a:r>
            <a:br>
              <a:rPr lang="ru-RU" sz="3200" dirty="0" smtClean="0">
                <a:latin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</a:rPr>
              <a:t>3. требования к содержанию образования;</a:t>
            </a:r>
            <a:br>
              <a:rPr lang="ru-RU" sz="3200" dirty="0" smtClean="0">
                <a:latin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</a:rPr>
              <a:t>4. требования к структуре  и условиям реализации АООП.</a:t>
            </a:r>
            <a:br>
              <a:rPr lang="ru-RU" sz="3200" dirty="0" smtClean="0">
                <a:latin typeface="Times New Roman" pitchFamily="18" charset="0"/>
              </a:rPr>
            </a:br>
            <a:endParaRPr lang="ru-RU" sz="3200" dirty="0" smtClean="0">
              <a:latin typeface="Times New Roman" pitchFamily="18" charset="0"/>
            </a:endParaRPr>
          </a:p>
          <a:p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0033" y="285728"/>
            <a:ext cx="821537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altLang="ru-RU" sz="3600" b="1" dirty="0" smtClean="0">
                <a:solidFill>
                  <a:srgbClr val="FF0000"/>
                </a:solidFill>
                <a:latin typeface="Times New Roman" pitchFamily="18" charset="0"/>
              </a:rPr>
              <a:t>Изучение методических  материалов по ФГОС  обучающихся с ОВЗ: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strips dir="rd"/>
    <p:sndAc>
      <p:endSnd/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19506"/>
          </a:xfrm>
        </p:spPr>
        <p:txBody>
          <a:bodyPr>
            <a:normAutofit/>
          </a:bodyPr>
          <a:lstStyle/>
          <a:p>
            <a:pPr eaLnBrk="0" hangingPunct="0">
              <a:buFont typeface="Symbol" pitchFamily="18" charset="2"/>
              <a:buNone/>
            </a:pPr>
            <a:r>
              <a:rPr lang="ru-RU" sz="2800" dirty="0" smtClean="0"/>
              <a:t>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1. рабочих программ по учебным предметам; 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2. коррекционно-развивающих программ;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3. программ внеурочной деятельности;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4. карт оценивания предметных достижений , позволяющие осуществлять оценку динамики учебных достижений обучающихся с ОВЗ.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dirty="0" smtClean="0">
                <a:solidFill>
                  <a:srgbClr val="FF0000"/>
                </a:solidFill>
                <a:effectLst/>
                <a:latin typeface="Times New Roman" pitchFamily="18" charset="0"/>
              </a:rPr>
              <a:t>Разработка необходимой</a:t>
            </a:r>
            <a:br>
              <a:rPr lang="ru-RU" sz="4400" dirty="0" smtClean="0">
                <a:solidFill>
                  <a:srgbClr val="FF0000"/>
                </a:solidFill>
                <a:effectLst/>
                <a:latin typeface="Times New Roman" pitchFamily="18" charset="0"/>
              </a:rPr>
            </a:br>
            <a:r>
              <a:rPr lang="ru-RU" sz="4400" dirty="0" smtClean="0">
                <a:solidFill>
                  <a:srgbClr val="FF0000"/>
                </a:solidFill>
                <a:effectLst/>
                <a:latin typeface="Times New Roman" pitchFamily="18" charset="0"/>
              </a:rPr>
              <a:t> документации:</a:t>
            </a:r>
            <a:endParaRPr lang="ru-RU" dirty="0">
              <a:solidFill>
                <a:srgbClr val="FF0000"/>
              </a:solidFill>
              <a:effectLst/>
            </a:endParaRPr>
          </a:p>
        </p:txBody>
      </p:sp>
    </p:spTree>
  </p:cSld>
  <p:clrMapOvr>
    <a:masterClrMapping/>
  </p:clrMapOvr>
  <p:transition spd="slow">
    <p:strips dir="rd"/>
    <p:sndAc>
      <p:endSnd/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5" y="214290"/>
            <a:ext cx="8229600" cy="857256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Отличия старых и новых ФГОС: </a:t>
            </a:r>
            <a:br>
              <a:rPr lang="ru-RU" sz="36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FF0000"/>
                </a:solidFill>
              </a:rPr>
              <a:t>                                    </a:t>
            </a:r>
            <a:r>
              <a:rPr lang="ru-RU" sz="2800" dirty="0" smtClean="0"/>
              <a:t> </a:t>
            </a:r>
            <a:br>
              <a:rPr lang="ru-RU" sz="2800" dirty="0" smtClean="0"/>
            </a:br>
            <a:r>
              <a:rPr lang="ru-RU" sz="2800" dirty="0" smtClean="0"/>
              <a:t>                                     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>
              <a:solidFill>
                <a:srgbClr val="FF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1290009"/>
          <a:ext cx="8715436" cy="5268532"/>
        </p:xfrm>
        <a:graphic>
          <a:graphicData uri="http://schemas.openxmlformats.org/drawingml/2006/table">
            <a:tbl>
              <a:tblPr/>
              <a:tblGrid>
                <a:gridCol w="4357301"/>
                <a:gridCol w="4358135"/>
              </a:tblGrid>
              <a:tr h="3343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Старые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77" marR="631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Новые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77" marR="631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4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1. </a:t>
                      </a: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Оценки.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77" marR="631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1. Портфолио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77" marR="631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00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2.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Единый учебный план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77" marR="631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2. Р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азнообразие школьных программ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77" marR="631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02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3.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Образовательные стандарты  не затрагивали </a:t>
                      </a:r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внеурочную деятельность</a:t>
                      </a:r>
                      <a:r>
                        <a:rPr lang="ru-RU" sz="2400" u="none" strike="noStrike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400" u="none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77" marR="631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3.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Новые ФГОС определяют 10 часов в неделю на посещение кружков, спортивных секций, экскурсий.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77" marR="631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01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4.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 Игровые моменты в прежних ФГОС были минимальны.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77" marR="631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4.</a:t>
                      </a: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Принцип обучения через игру.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77" marR="631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trips dir="rd"/>
    <p:sndAc>
      <p:endSnd/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500042"/>
            <a:ext cx="8643999" cy="6215106"/>
          </a:xfrm>
          <a:ln>
            <a:solidFill>
              <a:schemeClr val="accent1"/>
            </a:solidFill>
          </a:ln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dirty="0" smtClean="0"/>
              <a:t> </a:t>
            </a:r>
            <a:r>
              <a:rPr lang="ru-RU" sz="5100" dirty="0" smtClean="0">
                <a:solidFill>
                  <a:srgbClr val="FF0000"/>
                </a:solidFill>
                <a:latin typeface="Times New Roman" pitchFamily="18" charset="0"/>
              </a:rPr>
              <a:t>Основные направления и формы организации внеурочной деятельности</a:t>
            </a:r>
          </a:p>
          <a:p>
            <a:pPr algn="ctr">
              <a:buNone/>
            </a:pPr>
            <a:endParaRPr lang="ru-RU" dirty="0" smtClean="0"/>
          </a:p>
          <a:p>
            <a:pPr marL="624078" indent="-514350" fontAlgn="base"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ОСНОВНЫЕ НАПРАВЛЕНИЯ               ВИДЫ ДЕЯТЕЛЬНОСТИ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 fontAlgn="base"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 fontAlgn="base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Коррекционно-развивающее                       Игровая;</a:t>
            </a:r>
          </a:p>
          <a:p>
            <a:pPr marL="624078" indent="-514350" fontAlgn="base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Нравственное                                             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Досугово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- развлекательная;</a:t>
            </a:r>
          </a:p>
          <a:p>
            <a:pPr marL="624078" indent="-514350" fontAlgn="base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Спортивно-оздоровительное                      Художественное творчество;</a:t>
            </a:r>
          </a:p>
          <a:p>
            <a:pPr marL="624078" indent="-514350" fontAlgn="base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Общекультурное                                          Социальное творчество ;</a:t>
            </a:r>
          </a:p>
          <a:p>
            <a:pPr marL="624078" indent="-514350" fontAlgn="base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Социальное                                                  Трудовая ;</a:t>
            </a:r>
          </a:p>
          <a:p>
            <a:pPr marL="624078" indent="-514350" fontAlgn="base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Общественно-полезная;</a:t>
            </a:r>
          </a:p>
          <a:p>
            <a:pPr marL="624078" indent="-514350" fontAlgn="base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Спортивно-оздоровительная ;</a:t>
            </a:r>
          </a:p>
          <a:p>
            <a:pPr marL="624078" indent="-514350" fontAlgn="base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Туристско-краеведческая .</a:t>
            </a:r>
          </a:p>
          <a:p>
            <a:pPr marL="624078" indent="-514350" fontAlgn="base"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 fontAlgn="base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</a:t>
            </a:r>
          </a:p>
          <a:p>
            <a:pPr marL="624078" indent="-514350" fontAlgn="base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</a:t>
            </a:r>
          </a:p>
          <a:p>
            <a:pPr fontAlgn="base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Недельная нагрузка по ФГОС внеурочной деятельности 4 ч, </a:t>
            </a:r>
          </a:p>
          <a:p>
            <a:pPr fontAlgn="base"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и 6 часов отводится на проведение коррекционно-развивающей работы.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slow">
    <p:strips dir="rd"/>
    <p:sndAc>
      <p:endSnd/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Содержимое 2"/>
          <p:cNvSpPr>
            <a:spLocks noGrp="1"/>
          </p:cNvSpPr>
          <p:nvPr>
            <p:ph idx="1"/>
          </p:nvPr>
        </p:nvSpPr>
        <p:spPr>
          <a:xfrm>
            <a:off x="433388" y="1700213"/>
            <a:ext cx="8026400" cy="4249737"/>
          </a:xfrm>
        </p:spPr>
        <p:txBody>
          <a:bodyPr/>
          <a:lstStyle/>
          <a:p>
            <a:r>
              <a:rPr lang="ru-RU" sz="2400" b="1" smtClean="0">
                <a:solidFill>
                  <a:srgbClr val="FF3300"/>
                </a:solidFill>
                <a:latin typeface="Times New Roman" pitchFamily="18" charset="0"/>
              </a:rPr>
              <a:t>Федеральный государственный образовательный стандарт начального общего образования обучающихся с ограниченными возможностями здоровья</a:t>
            </a:r>
            <a:r>
              <a:rPr lang="ru-RU" sz="2400" b="1" smtClean="0">
                <a:latin typeface="Times New Roman" pitchFamily="18" charset="0"/>
              </a:rPr>
              <a:t> представляет собой совокупность обязательных требований при реализации адаптированных основных общеобразовательных программ начального общего образования (далее - АООП НОО) в организациях, осуществляющих образовательную деятельность</a:t>
            </a:r>
            <a:r>
              <a:rPr lang="ru-RU" sz="2400" smtClean="0">
                <a:latin typeface="Times New Roman" pitchFamily="18" charset="0"/>
              </a:rPr>
              <a:t>.</a:t>
            </a:r>
          </a:p>
        </p:txBody>
      </p:sp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>
          <a:xfrm>
            <a:off x="609601" y="609601"/>
            <a:ext cx="741838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ФГОС для обучающихся с ОВЗ</a:t>
            </a:r>
          </a:p>
        </p:txBody>
      </p:sp>
    </p:spTree>
  </p:cSld>
  <p:clrMapOvr>
    <a:masterClrMapping/>
  </p:clrMapOvr>
  <p:transition spd="slow">
    <p:strips dir="rd"/>
    <p:sndAc>
      <p:endSnd/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Прямоугольник 3"/>
          <p:cNvSpPr>
            <a:spLocks noChangeArrowheads="1"/>
          </p:cNvSpPr>
          <p:nvPr/>
        </p:nvSpPr>
        <p:spPr bwMode="auto">
          <a:xfrm>
            <a:off x="611189" y="333376"/>
            <a:ext cx="76327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ru-RU" alt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Нормативно-правовая база введения федеральных государственных образовательных стандартов образования обучающихся с ограниченными возможностями здоровья:</a:t>
            </a:r>
            <a:endParaRPr lang="ru-RU" altLang="ru-RU" sz="20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1508" name="Прямоугольник 5"/>
          <p:cNvSpPr>
            <a:spLocks noChangeArrowheads="1"/>
          </p:cNvSpPr>
          <p:nvPr/>
        </p:nvSpPr>
        <p:spPr bwMode="auto">
          <a:xfrm>
            <a:off x="1643043" y="1714488"/>
            <a:ext cx="5715040" cy="2449512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25400" algn="ctr">
            <a:solidFill>
              <a:srgbClr val="533EA9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r>
              <a:rPr lang="ru-RU" altLang="ru-RU" sz="2200" b="1" i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Федеральный государственный образовательный стандарт образования обучающихся с умственной отсталостью (интеллектуальными нарушениями)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4214811" y="4286257"/>
            <a:ext cx="484188" cy="720725"/>
          </a:xfrm>
          <a:prstGeom prst="down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857490" y="5143513"/>
            <a:ext cx="3167063" cy="15113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образования и науки РФ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 1599 от 19 декабря        2014 года</a:t>
            </a:r>
          </a:p>
        </p:txBody>
      </p:sp>
    </p:spTree>
  </p:cSld>
  <p:clrMapOvr>
    <a:masterClrMapping/>
  </p:clrMapOvr>
  <p:transition spd="slow">
    <p:strips dir="rd"/>
    <p:sndAc>
      <p:endSnd/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928802"/>
            <a:ext cx="8229600" cy="3643338"/>
          </a:xfrm>
        </p:spPr>
        <p:txBody>
          <a:bodyPr>
            <a:normAutofit lnSpcReduction="10000"/>
          </a:bodyPr>
          <a:lstStyle/>
          <a:p>
            <a:pPr lvl="0" hangingPunct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ФГОС общего об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разования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уча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ихся с умственной отсталостью предс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тавляет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собой совокупность требований, обязательных при реализации адаптированной  основной образовательной программы общего образования учащихся с умственной отсталостью образовательными организациями, имеющими государственную аккредитацию.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5" y="571480"/>
            <a:ext cx="8229600" cy="7969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Назначение Стандарта</a:t>
            </a:r>
            <a:endParaRPr lang="ru-RU" sz="4400" dirty="0"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  <p:transition spd="slow">
    <p:strips dir="rd"/>
    <p:sndAc>
      <p:endSnd/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285861"/>
            <a:ext cx="8358247" cy="342902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/>
              <a:t>  Главной же целью новых ФГОС стало раскрытие личности ребенка, его талантов, способности к самообучению и коллективной работе, формирование ответственности за свои поступки, создание дружелюбной среды, в том числе и в внеурочное время.</a:t>
            </a:r>
            <a:endParaRPr lang="ru-RU" sz="2800" dirty="0" smtClean="0"/>
          </a:p>
          <a:p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Цель ФГОС: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7" y="3857628"/>
            <a:ext cx="3286148" cy="2714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strips dir="rd"/>
    <p:sndAc>
      <p:endSnd/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500064"/>
          <a:ext cx="8229600" cy="5626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strips dir="rd"/>
    <p:sndAc>
      <p:endSnd/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57167"/>
            <a:ext cx="8229600" cy="5650125"/>
          </a:xfrm>
        </p:spPr>
        <p:txBody>
          <a:bodyPr/>
          <a:lstStyle/>
          <a:p>
            <a:endParaRPr lang="ru-RU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</a:t>
            </a:r>
            <a:r>
              <a:rPr lang="ru-RU" dirty="0" err="1" smtClean="0">
                <a:solidFill>
                  <a:srgbClr val="FF0000"/>
                </a:solidFill>
              </a:rPr>
              <a:t>Системно-деятельностный</a:t>
            </a:r>
            <a:r>
              <a:rPr lang="ru-RU" dirty="0" smtClean="0">
                <a:solidFill>
                  <a:srgbClr val="FF0000"/>
                </a:solidFill>
              </a:rPr>
              <a:t> подход  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</a:t>
            </a:r>
            <a:r>
              <a:rPr lang="ru-RU" dirty="0" smtClean="0"/>
              <a:t>служит основой  реализации основной образовательной программы начального общего образования  и предполагает ориентацию на достижение основного результата – развитие личности обучающегося. 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strips dir="rd"/>
    <p:sndAc>
      <p:endSnd/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48577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Это обязательная организация специальных условий обучения, особых образовательных потребностей  (условия обучения, воспитания и развития), включающих в себя:</a:t>
            </a:r>
            <a:endParaRPr lang="ru-RU" sz="2000" b="1" cap="all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cap="all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использование адаптированных образовательных программ, 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специальные методы обучения и воспитания, 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специальные учебники, учебные пособия и дидактические материалы,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специальную пространственно-временную организацию процесса получения образования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наличие специалистов, имеющих необходимую квалификацию,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проведение групповых и индивидуальных коррекционных занятий,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организацию профессионально-трудового обучения.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обеспечение доступа в здания организаций, осуществляющих образовательную деятельность, и некоторые другие условия.</a:t>
            </a:r>
          </a:p>
          <a:p>
            <a:pPr>
              <a:buNone/>
            </a:pPr>
            <a:endParaRPr lang="ru-RU" sz="1800" dirty="0" smtClean="0">
              <a:solidFill>
                <a:srgbClr val="002060"/>
              </a:solidFill>
            </a:endParaRPr>
          </a:p>
          <a:p>
            <a:pPr lvl="0"/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Дифференцированный подход</a:t>
            </a:r>
            <a:endParaRPr lang="ru-RU" sz="3200" dirty="0">
              <a:effectLst/>
            </a:endParaRPr>
          </a:p>
        </p:txBody>
      </p:sp>
    </p:spTree>
  </p:cSld>
  <p:clrMapOvr>
    <a:masterClrMapping/>
  </p:clrMapOvr>
  <p:transition spd="slow">
    <p:strips dir="rd"/>
    <p:sndAc>
      <p:endSnd/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857365"/>
            <a:ext cx="8229600" cy="4149927"/>
          </a:xfrm>
        </p:spPr>
        <p:txBody>
          <a:bodyPr/>
          <a:lstStyle/>
          <a:p>
            <a:pPr lvl="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Требования к результатам освоения основных образовательных программ;</a:t>
            </a:r>
          </a:p>
          <a:p>
            <a:pPr lvl="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Требования к организации образовательного процесса;</a:t>
            </a:r>
          </a:p>
          <a:p>
            <a:pPr lvl="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требования к условиям реализации основных образовательных программ.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ФГОС</a:t>
            </a:r>
            <a:r>
              <a:rPr lang="ru-RU" sz="4000" dirty="0" smtClean="0">
                <a:effectLst/>
                <a:latin typeface="Times New Roman" pitchFamily="18" charset="0"/>
                <a:cs typeface="Times New Roman" pitchFamily="18" charset="0"/>
              </a:rPr>
              <a:t> - это совокупность трех систем требований:</a:t>
            </a:r>
            <a:endParaRPr lang="ru-RU" sz="4000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trips dir="rd"/>
    <p:sndAc>
      <p:endSnd/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739</TotalTime>
  <Words>517</Words>
  <Application>Microsoft Office PowerPoint</Application>
  <PresentationFormat>Экран (4:3)</PresentationFormat>
  <Paragraphs>87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Открытая</vt:lpstr>
      <vt:lpstr>Структура ФГОС образования обучающихся с ЗПР и умственной отсталостью.</vt:lpstr>
      <vt:lpstr>ФГОС для обучающихся с ОВЗ</vt:lpstr>
      <vt:lpstr>Слайд 3</vt:lpstr>
      <vt:lpstr> Назначение Стандарта</vt:lpstr>
      <vt:lpstr>Цель ФГОС:</vt:lpstr>
      <vt:lpstr>Слайд 6</vt:lpstr>
      <vt:lpstr>Слайд 7</vt:lpstr>
      <vt:lpstr>Дифференцированный подход</vt:lpstr>
      <vt:lpstr>ФГОС - это совокупность трех систем требований:</vt:lpstr>
      <vt:lpstr>Стандарт направлен на обеспечение:</vt:lpstr>
      <vt:lpstr>Основные ступени реализации подготовительного периода внедрения ФГОС ОВЗ:</vt:lpstr>
      <vt:lpstr>Слайд 12</vt:lpstr>
      <vt:lpstr>Разработка необходимой  документации:</vt:lpstr>
      <vt:lpstr>  Отличия старых и новых ФГОС:                                                                              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Стандарты второго поколения в действии</dc:title>
  <dc:creator>Коля</dc:creator>
  <cp:lastModifiedBy>оу 15</cp:lastModifiedBy>
  <cp:revision>85</cp:revision>
  <dcterms:modified xsi:type="dcterms:W3CDTF">2016-10-26T10:38:18Z</dcterms:modified>
</cp:coreProperties>
</file>